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68" r:id="rId4"/>
    <p:sldId id="278" r:id="rId5"/>
    <p:sldId id="279" r:id="rId6"/>
    <p:sldId id="280" r:id="rId7"/>
    <p:sldId id="281" r:id="rId8"/>
    <p:sldId id="282" r:id="rId9"/>
    <p:sldId id="284" r:id="rId10"/>
    <p:sldId id="297" r:id="rId11"/>
    <p:sldId id="290" r:id="rId12"/>
    <p:sldId id="292" r:id="rId13"/>
    <p:sldId id="293" r:id="rId14"/>
    <p:sldId id="294" r:id="rId15"/>
    <p:sldId id="295" r:id="rId16"/>
    <p:sldId id="296" r:id="rId17"/>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48" userDrawn="1">
          <p15:clr>
            <a:srgbClr val="A4A3A4"/>
          </p15:clr>
        </p15:guide>
        <p15:guide id="2" pos="383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辜雨生" initials="辜"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8C8C8"/>
    <a:srgbClr val="FFFFFF"/>
    <a:srgbClr val="DCDCDC"/>
    <a:srgbClr val="F0F0F0"/>
    <a:srgbClr val="D9D9D9"/>
    <a:srgbClr val="E6E6E6"/>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showGuides="1">
      <p:cViewPr varScale="1">
        <p:scale>
          <a:sx n="63" d="100"/>
          <a:sy n="63" d="100"/>
        </p:scale>
        <p:origin x="112" y="52"/>
      </p:cViewPr>
      <p:guideLst>
        <p:guide orient="horz" pos="2248"/>
        <p:guide pos="383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2" Type="http://schemas.openxmlformats.org/officeDocument/2006/relationships/tags" Target="tags/tag76.xml"/><Relationship Id="rId21" Type="http://schemas.openxmlformats.org/officeDocument/2006/relationships/commentAuthors" Target="commentAuthors.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64.xml"/><Relationship Id="rId3" Type="http://schemas.openxmlformats.org/officeDocument/2006/relationships/image" Target="../media/image2.png"/><Relationship Id="rId2" Type="http://schemas.openxmlformats.org/officeDocument/2006/relationships/tags" Target="../tags/tag63.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9.xml"/><Relationship Id="rId1" Type="http://schemas.openxmlformats.org/officeDocument/2006/relationships/tags" Target="../tags/tag68.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75.xml"/><Relationship Id="rId3" Type="http://schemas.openxmlformats.org/officeDocument/2006/relationships/image" Target="../media/image2.png"/><Relationship Id="rId2" Type="http://schemas.openxmlformats.org/officeDocument/2006/relationships/tags" Target="../tags/tag74.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3" name="副标题 2" descr="7b0a20202020227461726765744964223a202270726f636573734f6e6c696e65576f7264417274220a7d0a"/>
          <p:cNvSpPr>
            <a:spLocks noGrp="1"/>
          </p:cNvSpPr>
          <p:nvPr>
            <p:ph type="subTitle" idx="1"/>
            <p:custDataLst>
              <p:tags r:id="rId2"/>
            </p:custDataLst>
          </p:nvPr>
        </p:nvSpPr>
        <p:spPr>
          <a:xfrm>
            <a:off x="3019425" y="4723765"/>
            <a:ext cx="7863840" cy="935355"/>
          </a:xfrm>
          <a:custGeom>
            <a:avLst/>
            <a:gdLst>
              <a:gd name="connsiteX0" fmla="*/ 0 w 14144"/>
              <a:gd name="connsiteY0" fmla="*/ 240 h 2624"/>
              <a:gd name="connsiteX1" fmla="*/ 6864 w 14144"/>
              <a:gd name="connsiteY1" fmla="*/ 1312 h 2624"/>
              <a:gd name="connsiteX2" fmla="*/ 14144 w 14144"/>
              <a:gd name="connsiteY2" fmla="*/ 0 h 2624"/>
              <a:gd name="connsiteX3" fmla="*/ 14000 w 14144"/>
              <a:gd name="connsiteY3" fmla="*/ 1536 h 2624"/>
              <a:gd name="connsiteX4" fmla="*/ 7040 w 14144"/>
              <a:gd name="connsiteY4" fmla="*/ 2624 h 2624"/>
              <a:gd name="connsiteX5" fmla="*/ 160 w 14144"/>
              <a:gd name="connsiteY5" fmla="*/ 1888 h 2624"/>
              <a:gd name="connsiteX6" fmla="*/ 0 w 14144"/>
              <a:gd name="connsiteY6" fmla="*/ 240 h 2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144" h="2624">
                <a:moveTo>
                  <a:pt x="0" y="240"/>
                </a:moveTo>
                <a:cubicBezTo>
                  <a:pt x="2444" y="645"/>
                  <a:pt x="4352" y="1200"/>
                  <a:pt x="6864" y="1312"/>
                </a:cubicBezTo>
                <a:cubicBezTo>
                  <a:pt x="9552" y="1280"/>
                  <a:pt x="11639" y="405"/>
                  <a:pt x="14144" y="0"/>
                </a:cubicBezTo>
                <a:lnTo>
                  <a:pt x="14000" y="1536"/>
                </a:lnTo>
                <a:lnTo>
                  <a:pt x="7040" y="2624"/>
                </a:lnTo>
                <a:lnTo>
                  <a:pt x="160" y="1888"/>
                </a:lnTo>
                <a:lnTo>
                  <a:pt x="0" y="240"/>
                </a:lnTo>
                <a:close/>
              </a:path>
            </a:pathLst>
          </a:custGeom>
        </p:spPr>
        <p:txBody>
          <a:bodyPr/>
          <a:lstStyle/>
          <a:p>
            <a:r>
              <a:rPr lang="zh-CN" altLang="en-US" sz="2000" b="1">
                <a:solidFill>
                  <a:schemeClr val="bg1"/>
                </a:solidFill>
                <a:sym typeface="+mn-ea"/>
              </a:rPr>
              <a:t>不要让一个学生因家庭经济困难而失学</a:t>
            </a:r>
            <a:endParaRPr lang="zh-CN" altLang="en-US" sz="2000" b="1">
              <a:solidFill>
                <a:schemeClr val="bg1"/>
              </a:solidFill>
              <a:sym typeface="+mn-ea"/>
            </a:endParaRPr>
          </a:p>
        </p:txBody>
      </p:sp>
      <p:pic>
        <p:nvPicPr>
          <p:cNvPr id="6" name="图片 5" descr="QQ截图20220510141531"/>
          <p:cNvPicPr>
            <a:picLocks noChangeAspect="1"/>
          </p:cNvPicPr>
          <p:nvPr/>
        </p:nvPicPr>
        <p:blipFill>
          <a:blip r:embed="rId3"/>
          <a:stretch>
            <a:fillRect/>
          </a:stretch>
        </p:blipFill>
        <p:spPr>
          <a:xfrm>
            <a:off x="5022850" y="0"/>
            <a:ext cx="2924175" cy="647700"/>
          </a:xfrm>
          <a:prstGeom prst="rect">
            <a:avLst/>
          </a:prstGeom>
        </p:spPr>
      </p:pic>
      <p:sp>
        <p:nvSpPr>
          <p:cNvPr id="10" name="文本框 9"/>
          <p:cNvSpPr txBox="1"/>
          <p:nvPr/>
        </p:nvSpPr>
        <p:spPr>
          <a:xfrm>
            <a:off x="8336915" y="5647055"/>
            <a:ext cx="3159760" cy="891540"/>
          </a:xfrm>
          <a:prstGeom prst="rect">
            <a:avLst/>
          </a:prstGeom>
          <a:noFill/>
        </p:spPr>
        <p:txBody>
          <a:bodyPr wrap="square" rtlCol="0">
            <a:spAutoFit/>
          </a:bodyPr>
          <a:lstStyle/>
          <a:p>
            <a:pPr algn="r"/>
            <a:r>
              <a:rPr lang="zh-CN" altLang="en-US" sz="2400" b="1">
                <a:solidFill>
                  <a:srgbClr val="92D050"/>
                </a:solidFill>
              </a:rPr>
              <a:t>生源地信用助学贷款</a:t>
            </a:r>
            <a:endParaRPr lang="zh-CN" altLang="en-US" sz="2000" b="1"/>
          </a:p>
          <a:p>
            <a:pPr algn="r"/>
            <a:r>
              <a:rPr lang="zh-CN" altLang="en-US" sz="2800" b="1">
                <a:solidFill>
                  <a:srgbClr val="00B050"/>
                </a:solidFill>
              </a:rPr>
              <a:t>还款指南</a:t>
            </a:r>
            <a:endParaRPr lang="zh-CN" altLang="en-US" sz="2800" b="1">
              <a:solidFill>
                <a:srgbClr val="00B050"/>
              </a:solidFill>
            </a:endParaRPr>
          </a:p>
        </p:txBody>
      </p:sp>
      <p:sp>
        <p:nvSpPr>
          <p:cNvPr id="13" name="矩形 12"/>
          <p:cNvSpPr/>
          <p:nvPr/>
        </p:nvSpPr>
        <p:spPr>
          <a:xfrm>
            <a:off x="11795760" y="5989320"/>
            <a:ext cx="284480" cy="55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11734800" y="5979160"/>
            <a:ext cx="10160" cy="568960"/>
          </a:xfrm>
          <a:prstGeom prst="line">
            <a:avLst/>
          </a:prstGeom>
          <a:ln w="28575" cmpd="sng">
            <a:solidFill>
              <a:schemeClr val="accent1">
                <a:shade val="50000"/>
              </a:schemeClr>
            </a:solidFill>
            <a:prstDash val="solid"/>
          </a:ln>
        </p:spPr>
        <p:style>
          <a:lnRef idx="3">
            <a:schemeClr val="accent1"/>
          </a:lnRef>
          <a:fillRef idx="0">
            <a:schemeClr val="accent1"/>
          </a:fillRef>
          <a:effectRef idx="2">
            <a:schemeClr val="accent1"/>
          </a:effectRef>
          <a:fontRef idx="minor">
            <a:schemeClr val="tx1"/>
          </a:fontRef>
        </p:style>
      </p:cxnSp>
      <p:cxnSp>
        <p:nvCxnSpPr>
          <p:cNvPr id="15" name="直接连接符 14"/>
          <p:cNvCxnSpPr/>
          <p:nvPr/>
        </p:nvCxnSpPr>
        <p:spPr>
          <a:xfrm>
            <a:off x="11673840" y="5979160"/>
            <a:ext cx="10160" cy="568960"/>
          </a:xfrm>
          <a:prstGeom prst="line">
            <a:avLst/>
          </a:prstGeom>
          <a:ln w="28575" cmpd="sng">
            <a:solidFill>
              <a:schemeClr val="accent1">
                <a:shade val="50000"/>
              </a:schemeClr>
            </a:solidFill>
            <a:prstDash val="solid"/>
          </a:ln>
        </p:spPr>
        <p:style>
          <a:lnRef idx="3">
            <a:schemeClr val="accent1"/>
          </a:lnRef>
          <a:fillRef idx="0">
            <a:schemeClr val="accent1"/>
          </a:fillRef>
          <a:effectRef idx="2">
            <a:schemeClr val="accent1"/>
          </a:effectRef>
          <a:fontRef idx="minor">
            <a:schemeClr val="tx1"/>
          </a:fontRef>
        </p:style>
      </p:cxnSp>
      <p:cxnSp>
        <p:nvCxnSpPr>
          <p:cNvPr id="16" name="直接连接符 15"/>
          <p:cNvCxnSpPr/>
          <p:nvPr/>
        </p:nvCxnSpPr>
        <p:spPr>
          <a:xfrm>
            <a:off x="11600180" y="5979160"/>
            <a:ext cx="10160" cy="568960"/>
          </a:xfrm>
          <a:prstGeom prst="line">
            <a:avLst/>
          </a:prstGeom>
          <a:ln w="28575" cmpd="sng">
            <a:solidFill>
              <a:schemeClr val="accent1">
                <a:shade val="50000"/>
              </a:schemeClr>
            </a:solidFill>
            <a:prstDash val="solid"/>
          </a:ln>
        </p:spPr>
        <p:style>
          <a:lnRef idx="3">
            <a:schemeClr val="accent1"/>
          </a:lnRef>
          <a:fillRef idx="0">
            <a:schemeClr val="accent1"/>
          </a:fillRef>
          <a:effectRef idx="2">
            <a:schemeClr val="accent1"/>
          </a:effectRef>
          <a:fontRef idx="minor">
            <a:schemeClr val="tx1"/>
          </a:fontRef>
        </p:style>
      </p:cxnSp>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323215" y="241935"/>
            <a:ext cx="11741785" cy="6499860"/>
          </a:xfrm>
          <a:prstGeom prst="roundRect">
            <a:avLst/>
          </a:prstGeom>
          <a:noFill/>
          <a:ln w="76200">
            <a:solidFill>
              <a:srgbClr val="00B05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23215" y="659130"/>
            <a:ext cx="11741785" cy="5539105"/>
          </a:xfrm>
          <a:prstGeom prst="rect">
            <a:avLst/>
          </a:prstGeom>
          <a:noFill/>
          <a:extLst>
            <a:ext uri="{909E8E84-426E-40DD-AFC4-6F175D3DCCD1}">
              <a14:hiddenFill xmlns:a14="http://schemas.microsoft.com/office/drawing/2010/main">
                <a:gradFill>
                  <a:gsLst>
                    <a:gs pos="0">
                      <a:srgbClr val="92D05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14:hiddenFill>
            </a:ext>
          </a:extLst>
        </p:spPr>
        <p:txBody>
          <a:bodyPr wrap="square" rtlCol="0">
            <a:spAutoFit/>
          </a:bodyPr>
          <a:lstStyle/>
          <a:p>
            <a:pPr algn="ctr"/>
            <a:r>
              <a:rPr lang="zh-CN" altLang="en-US" sz="4000" dirty="0">
                <a:solidFill>
                  <a:srgbClr val="00B050"/>
                </a:solidFill>
              </a:rPr>
              <a:t>国家开发银行承办的生源地信用助学贷款</a:t>
            </a:r>
            <a:endParaRPr lang="zh-CN" altLang="en-US" sz="4000" dirty="0">
              <a:solidFill>
                <a:srgbClr val="00B050"/>
              </a:solidFill>
            </a:endParaRPr>
          </a:p>
          <a:p>
            <a:pPr algn="ctr"/>
            <a:r>
              <a:rPr lang="zh-CN" altLang="en-US" sz="4000" dirty="0">
                <a:solidFill>
                  <a:srgbClr val="00B050"/>
                </a:solidFill>
              </a:rPr>
              <a:t>全国统一服务热线：</a:t>
            </a:r>
            <a:r>
              <a:rPr lang="en-US" altLang="zh-CN" sz="5400" dirty="0">
                <a:solidFill>
                  <a:srgbClr val="C00000"/>
                </a:solidFill>
              </a:rPr>
              <a:t>95593</a:t>
            </a:r>
            <a:endParaRPr lang="en-US" altLang="zh-CN" sz="5400" dirty="0">
              <a:solidFill>
                <a:srgbClr val="C00000"/>
              </a:solidFill>
            </a:endParaRPr>
          </a:p>
          <a:p>
            <a:pPr algn="ctr"/>
            <a:endParaRPr lang="en-US" altLang="zh-CN" sz="5400" dirty="0">
              <a:solidFill>
                <a:srgbClr val="C00000"/>
              </a:solidFill>
            </a:endParaRPr>
          </a:p>
          <a:p>
            <a:pPr algn="ctr"/>
            <a:r>
              <a:rPr lang="en-US" altLang="zh-CN" sz="3600" dirty="0" err="1">
                <a:solidFill>
                  <a:srgbClr val="00B050"/>
                </a:solidFill>
                <a:latin typeface="+mn-ea"/>
                <a:cs typeface="+mn-ea"/>
              </a:rPr>
              <a:t>咨询时间</a:t>
            </a:r>
            <a:r>
              <a:rPr lang="en-US" altLang="zh-CN" sz="3600" dirty="0">
                <a:solidFill>
                  <a:srgbClr val="00B050"/>
                </a:solidFill>
                <a:latin typeface="+mn-ea"/>
                <a:cs typeface="+mn-ea"/>
              </a:rPr>
              <a:t>: </a:t>
            </a:r>
            <a:r>
              <a:rPr lang="en-US" altLang="zh-CN" sz="3600" dirty="0" err="1">
                <a:solidFill>
                  <a:srgbClr val="00B050"/>
                </a:solidFill>
                <a:latin typeface="+mn-ea"/>
                <a:cs typeface="+mn-ea"/>
              </a:rPr>
              <a:t>周一</a:t>
            </a:r>
            <a:r>
              <a:rPr lang="en-US" altLang="zh-CN" sz="3600" dirty="0">
                <a:solidFill>
                  <a:srgbClr val="00B050"/>
                </a:solidFill>
                <a:latin typeface="+mn-ea"/>
                <a:cs typeface="+mn-ea"/>
              </a:rPr>
              <a:t> 至周五8:30至17:30，受理高峰期( 7月19日到9月10日)周一至周日8:30至17:30</a:t>
            </a:r>
            <a:endParaRPr lang="en-US" altLang="zh-CN" sz="3600" dirty="0">
              <a:solidFill>
                <a:srgbClr val="00B050"/>
              </a:solidFill>
              <a:latin typeface="+mn-ea"/>
              <a:cs typeface="+mn-ea"/>
            </a:endParaRPr>
          </a:p>
          <a:p>
            <a:pPr algn="ctr"/>
            <a:endParaRPr lang="en-US" altLang="zh-CN" sz="4000" dirty="0">
              <a:solidFill>
                <a:srgbClr val="00B050"/>
              </a:solidFill>
              <a:latin typeface="+mn-ea"/>
              <a:cs typeface="+mn-ea"/>
            </a:endParaRPr>
          </a:p>
          <a:p>
            <a:pPr algn="ctr"/>
            <a:r>
              <a:rPr lang="en-US" altLang="zh-CN" sz="4000" dirty="0" err="1">
                <a:solidFill>
                  <a:srgbClr val="00B050"/>
                </a:solidFill>
                <a:latin typeface="+mn-ea"/>
                <a:cs typeface="+mn-ea"/>
              </a:rPr>
              <a:t>学生在线系统</a:t>
            </a:r>
            <a:r>
              <a:rPr lang="en-US" altLang="zh-CN" sz="4000" dirty="0">
                <a:gradFill>
                  <a:gsLst>
                    <a:gs pos="0">
                      <a:srgbClr val="14CD68"/>
                    </a:gs>
                    <a:gs pos="100000">
                      <a:srgbClr val="0B6E38"/>
                    </a:gs>
                  </a:gsLst>
                  <a:lin scaled="0"/>
                </a:gradFill>
                <a:latin typeface="+mn-ea"/>
                <a:cs typeface="+mn-ea"/>
              </a:rPr>
              <a:t>:</a:t>
            </a:r>
            <a:endParaRPr lang="en-US" altLang="zh-CN" sz="5400" dirty="0">
              <a:solidFill>
                <a:srgbClr val="C00000"/>
              </a:solidFill>
            </a:endParaRPr>
          </a:p>
          <a:p>
            <a:pPr algn="ctr"/>
            <a:r>
              <a:rPr lang="en-US" altLang="zh-CN" sz="5400" dirty="0">
                <a:solidFill>
                  <a:srgbClr val="C00000"/>
                </a:solidFill>
              </a:rPr>
              <a:t>https://sls.cdb.com.cn</a:t>
            </a:r>
            <a:endParaRPr lang="en-US" altLang="zh-CN" sz="5400" dirty="0">
              <a:solidFill>
                <a:srgbClr val="C00000"/>
              </a:solidFill>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8C8C8"/>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538550" y="435045"/>
            <a:ext cx="10969200" cy="705600"/>
          </a:xfrm>
          <a:solidFill>
            <a:srgbClr val="00B050"/>
          </a:solidFill>
        </p:spPr>
        <p:txBody>
          <a:bodyPr/>
          <a:lstStyle/>
          <a:p>
            <a:r>
              <a:rPr lang="en-US" altLang="zh-CN" dirty="0"/>
              <a:t>01                      </a:t>
            </a:r>
            <a:r>
              <a:rPr lang="zh-CN" altLang="en-US" dirty="0"/>
              <a:t>政策介绍</a:t>
            </a:r>
            <a:endParaRPr lang="zh-CN" altLang="en-US" dirty="0"/>
          </a:p>
        </p:txBody>
      </p:sp>
      <p:sp>
        <p:nvSpPr>
          <p:cNvPr id="3" name="内容占位符 2"/>
          <p:cNvSpPr>
            <a:spLocks noGrp="1"/>
          </p:cNvSpPr>
          <p:nvPr>
            <p:ph idx="1"/>
          </p:nvPr>
        </p:nvSpPr>
        <p:spPr>
          <a:xfrm>
            <a:off x="699770" y="1140460"/>
            <a:ext cx="10968990" cy="5448300"/>
          </a:xfrm>
          <a:gradFill>
            <a:gsLst>
              <a:gs pos="0">
                <a:schemeClr val="bg1"/>
              </a:gs>
              <a:gs pos="100000">
                <a:schemeClr val="bg1">
                  <a:lumMod val="85000"/>
                </a:schemeClr>
              </a:gs>
            </a:gsLst>
            <a:lin ang="5400000" scaled="0"/>
          </a:gradFill>
        </p:spPr>
        <p:txBody>
          <a:bodyPr>
            <a:noAutofit/>
          </a:bodyPr>
          <a:lstStyle/>
          <a:p>
            <a:pPr marL="0" indent="0">
              <a:buNone/>
            </a:pPr>
            <a:r>
              <a:rPr lang="en-US" altLang="zh-CN" sz="2000" dirty="0">
                <a:solidFill>
                  <a:srgbClr val="00B050"/>
                </a:solidFill>
                <a:highlight>
                  <a:srgbClr val="C8C8C8"/>
                </a:highlight>
              </a:rPr>
              <a:t>1.</a:t>
            </a:r>
            <a:r>
              <a:rPr lang="zh-CN" altLang="en-US" sz="2000" dirty="0">
                <a:solidFill>
                  <a:srgbClr val="00B050"/>
                </a:solidFill>
                <a:highlight>
                  <a:srgbClr val="C8C8C8"/>
                </a:highlight>
              </a:rPr>
              <a:t>利息和本金</a:t>
            </a:r>
            <a:endParaRPr lang="zh-CN" altLang="en-US" sz="2000" dirty="0">
              <a:solidFill>
                <a:srgbClr val="00B050"/>
              </a:solidFill>
              <a:highlight>
                <a:srgbClr val="C8C8C8"/>
              </a:highlight>
            </a:endParaRPr>
          </a:p>
          <a:p>
            <a:pPr marL="0" indent="0">
              <a:buNone/>
            </a:pPr>
            <a:r>
              <a:rPr lang="en-US" altLang="zh-CN" sz="1500" dirty="0">
                <a:sym typeface="+mn-ea"/>
              </a:rPr>
              <a:t>1.</a:t>
            </a:r>
            <a:r>
              <a:rPr lang="zh-CN" altLang="en-US" sz="1500" dirty="0">
                <a:sym typeface="+mn-ea"/>
              </a:rPr>
              <a:t>在校就读期间的利息由国家财政全额利息，如需在校期间提前还款，请于毕业当年</a:t>
            </a:r>
            <a:r>
              <a:rPr lang="en-US" altLang="zh-CN" sz="1500" dirty="0">
                <a:sym typeface="+mn-ea"/>
              </a:rPr>
              <a:t>8</a:t>
            </a:r>
            <a:r>
              <a:rPr lang="zh-CN" altLang="en-US" sz="1500" dirty="0">
                <a:sym typeface="+mn-ea"/>
              </a:rPr>
              <a:t>月</a:t>
            </a:r>
            <a:r>
              <a:rPr lang="en-US" altLang="zh-CN" sz="1500" dirty="0">
                <a:sym typeface="+mn-ea"/>
              </a:rPr>
              <a:t>15</a:t>
            </a:r>
            <a:r>
              <a:rPr lang="zh-CN" altLang="en-US" sz="1500" dirty="0">
                <a:sym typeface="+mn-ea"/>
              </a:rPr>
              <a:t>日之前登录学生在线系统提出申请。</a:t>
            </a:r>
            <a:endParaRPr lang="zh-CN" altLang="en-US" sz="1500" dirty="0"/>
          </a:p>
          <a:p>
            <a:pPr marL="0" indent="0">
              <a:buNone/>
            </a:pPr>
            <a:r>
              <a:rPr lang="en-US" altLang="zh-CN" sz="1500" dirty="0">
                <a:sym typeface="+mn-ea"/>
              </a:rPr>
              <a:t>2.</a:t>
            </a:r>
            <a:r>
              <a:rPr lang="zh-CN" altLang="en-US" sz="1500" dirty="0">
                <a:sym typeface="+mn-ea"/>
              </a:rPr>
              <a:t>自您毕业(或结业)第六年起《毕业当年为第一年》，开始偿还本金和利息，本金还款日与利息还款日相同。若您毕业后剩余贷教期限小于5年，则按《借款合同》约定的还款计划还款。</a:t>
            </a:r>
            <a:endParaRPr lang="zh-CN" altLang="en-US" sz="1500" dirty="0"/>
          </a:p>
          <a:p>
            <a:pPr marL="0" indent="0">
              <a:buNone/>
            </a:pPr>
            <a:r>
              <a:rPr lang="en-US" altLang="zh-CN" sz="1500" dirty="0">
                <a:sym typeface="+mn-ea"/>
              </a:rPr>
              <a:t>3.</a:t>
            </a:r>
            <a:r>
              <a:rPr lang="zh-CN" altLang="en-US" sz="1500" dirty="0">
                <a:sym typeface="+mn-ea"/>
              </a:rPr>
              <a:t>自您毕业(或结业)第六年起《毕业当年为第一年》，开始偿还本金和利息，本金还款日与利息还款日相同。若您毕业后剩余贷教期限小于5年，则按《借款合同》约定的还款计划还款。</a:t>
            </a:r>
            <a:endParaRPr lang="zh-CN" altLang="en-US" sz="1500" dirty="0"/>
          </a:p>
          <a:p>
            <a:pPr marL="0" indent="0">
              <a:buNone/>
            </a:pPr>
            <a:r>
              <a:rPr lang="en-US" altLang="zh-CN" sz="1500" dirty="0">
                <a:sym typeface="+mn-ea"/>
              </a:rPr>
              <a:t>4.</a:t>
            </a:r>
            <a:r>
              <a:rPr lang="zh-CN" altLang="en-US" sz="1500" dirty="0">
                <a:sym typeface="+mn-ea"/>
              </a:rPr>
              <a:t>毕业后在还款期内继续攻读学位的学生，应及时向县级资助中心提出申请并提供相关书面证明。审核通过后，在校就读期间可以继续享受财政贴息</a:t>
            </a:r>
            <a:endParaRPr lang="zh-CN" altLang="en-US" sz="1500" dirty="0"/>
          </a:p>
          <a:p>
            <a:pPr marL="0" indent="0">
              <a:buNone/>
            </a:pPr>
            <a:r>
              <a:rPr lang="en-US" altLang="zh-CN" sz="2000" dirty="0">
                <a:solidFill>
                  <a:srgbClr val="00B050"/>
                </a:solidFill>
                <a:highlight>
                  <a:srgbClr val="C8C8C8"/>
                </a:highlight>
                <a:sym typeface="+mn-ea"/>
              </a:rPr>
              <a:t>2.</a:t>
            </a:r>
            <a:r>
              <a:rPr lang="zh-CN" altLang="en-US" sz="2000" dirty="0">
                <a:solidFill>
                  <a:srgbClr val="00B050"/>
                </a:solidFill>
                <a:highlight>
                  <a:srgbClr val="C8C8C8"/>
                </a:highlight>
                <a:sym typeface="+mn-ea"/>
              </a:rPr>
              <a:t>利率及利率调整</a:t>
            </a:r>
            <a:endParaRPr lang="zh-CN" altLang="en-US" sz="2000" dirty="0">
              <a:solidFill>
                <a:srgbClr val="00B050"/>
              </a:solidFill>
              <a:highlight>
                <a:srgbClr val="C8C8C8"/>
              </a:highlight>
            </a:endParaRPr>
          </a:p>
          <a:p>
            <a:pPr marL="0" indent="0">
              <a:buNone/>
            </a:pPr>
            <a:r>
              <a:rPr lang="en-US" altLang="zh-CN" sz="1500" dirty="0"/>
              <a:t>     </a:t>
            </a:r>
            <a:r>
              <a:rPr lang="zh-CN" altLang="en-US" sz="1500" dirty="0"/>
              <a:t>按照国家有关规定，生源地信用助学贷款利率执行中国人民银行授权全国银行间同业拆借中心发布的同期五年期以上贷款市场报价利率LPR5Y- 30个基点(即LPR5Y-0.3%)。自贷款发放之日起按年计收利息，每年</a:t>
            </a:r>
            <a:r>
              <a:rPr lang="en-US" altLang="zh-CN" sz="1500" dirty="0"/>
              <a:t>12</a:t>
            </a:r>
            <a:r>
              <a:rPr lang="zh-CN" altLang="en-US" sz="1500" dirty="0"/>
              <a:t>月</a:t>
            </a:r>
            <a:r>
              <a:rPr lang="en-US" altLang="zh-CN" sz="1500" dirty="0"/>
              <a:t>21</a:t>
            </a:r>
            <a:r>
              <a:rPr lang="zh-CN" altLang="en-US" sz="1500" dirty="0"/>
              <a:t>日根据最新</a:t>
            </a:r>
            <a:r>
              <a:rPr lang="en-US" altLang="zh-CN" sz="1500" dirty="0"/>
              <a:t>LPR5Y</a:t>
            </a:r>
            <a:r>
              <a:rPr lang="zh-CN" altLang="en-US" sz="1500" dirty="0"/>
              <a:t>调整一次。</a:t>
            </a:r>
            <a:endParaRPr lang="zh-CN" altLang="en-US" sz="1500" dirty="0"/>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8C8C8"/>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sz="2000" dirty="0">
                <a:solidFill>
                  <a:srgbClr val="00B050"/>
                </a:solidFill>
              </a:rPr>
              <a:t>1.</a:t>
            </a:r>
            <a:r>
              <a:rPr lang="zh-CN" altLang="en-US" sz="2000" dirty="0">
                <a:solidFill>
                  <a:srgbClr val="00B050"/>
                </a:solidFill>
              </a:rPr>
              <a:t>征信知识</a:t>
            </a:r>
            <a:endParaRPr lang="zh-CN" altLang="en-US" sz="2000" dirty="0">
              <a:solidFill>
                <a:srgbClr val="00B050"/>
              </a:solidFill>
            </a:endParaRPr>
          </a:p>
        </p:txBody>
      </p:sp>
      <p:sp>
        <p:nvSpPr>
          <p:cNvPr id="3" name="内容占位符 2"/>
          <p:cNvSpPr>
            <a:spLocks noGrp="1"/>
          </p:cNvSpPr>
          <p:nvPr>
            <p:ph idx="1"/>
          </p:nvPr>
        </p:nvSpPr>
        <p:spPr/>
        <p:txBody>
          <a:bodyPr>
            <a:normAutofit/>
          </a:bodyPr>
          <a:lstStyle/>
          <a:p>
            <a:pPr marL="0" indent="0">
              <a:buNone/>
            </a:pPr>
            <a:r>
              <a:rPr lang="zh-CN" altLang="en-US" dirty="0"/>
              <a:t>    为了帮助商业银行提高风险管理能力和信贷管理效率，防范信用风险，人 民银行建立了个人信用信息基出数据库，又称个人征信系统.征信系统以信用报告的形式存储了自然人办理和使用银行贷款、信用卡的情况。</a:t>
            </a:r>
            <a:endParaRPr lang="zh-CN" altLang="en-US" dirty="0"/>
          </a:p>
          <a:p>
            <a:pPr marL="0" indent="0">
              <a:buNone/>
            </a:pPr>
            <a:r>
              <a:rPr lang="zh-CN" altLang="en-US" dirty="0">
                <a:solidFill>
                  <a:srgbClr val="00B050"/>
                </a:solidFill>
                <a:highlight>
                  <a:srgbClr val="C8C8C8"/>
                </a:highlight>
              </a:rPr>
              <a:t>1.个人信用报告包括哪些内容?</a:t>
            </a:r>
            <a:endParaRPr lang="zh-CN" altLang="en-US" dirty="0">
              <a:solidFill>
                <a:srgbClr val="00B050"/>
              </a:solidFill>
              <a:highlight>
                <a:srgbClr val="C8C8C8"/>
              </a:highlight>
            </a:endParaRPr>
          </a:p>
          <a:p>
            <a:r>
              <a:rPr lang="zh-CN" altLang="en-US" dirty="0"/>
              <a:t>首先是</a:t>
            </a:r>
            <a:r>
              <a:rPr lang="en-US" altLang="zh-CN" dirty="0"/>
              <a:t>“</a:t>
            </a:r>
            <a:r>
              <a:rPr lang="zh-CN" altLang="en-US" dirty="0"/>
              <a:t>您是谁</a:t>
            </a:r>
            <a:r>
              <a:rPr lang="en-US" altLang="zh-CN" dirty="0"/>
              <a:t>”</a:t>
            </a:r>
            <a:r>
              <a:rPr lang="zh-CN" altLang="en-US" dirty="0"/>
              <a:t>,包括姓名、身份证号码、家庭住址、工作单位每等。</a:t>
            </a:r>
            <a:endParaRPr lang="zh-CN" altLang="en-US" dirty="0"/>
          </a:p>
          <a:p>
            <a:r>
              <a:rPr lang="zh-CN" altLang="en-US" dirty="0"/>
              <a:t>其次是</a:t>
            </a:r>
            <a:r>
              <a:rPr lang="en-US" altLang="zh-CN" dirty="0"/>
              <a:t>“</a:t>
            </a:r>
            <a:r>
              <a:rPr lang="zh-CN" altLang="en-US" dirty="0"/>
              <a:t>您的信用历史</a:t>
            </a:r>
            <a:r>
              <a:rPr lang="en-US" altLang="zh-CN" dirty="0"/>
              <a:t>”</a:t>
            </a:r>
            <a:r>
              <a:rPr lang="zh-CN" altLang="en-US" dirty="0"/>
              <a:t> ，包括个人贷款信息(贷款金额、明限、还款记录等）。信用卡信息(授信额度、还款记录等)。</a:t>
            </a:r>
            <a:endParaRPr lang="zh-CN" altLang="en-US" dirty="0"/>
          </a:p>
          <a:p>
            <a:pPr marL="0" indent="0">
              <a:buNone/>
            </a:pPr>
            <a:r>
              <a:rPr lang="zh-CN" altLang="en-US" dirty="0"/>
              <a:t>●最后是查询记录，哪些机构于何时查询过您的信用报告。</a:t>
            </a:r>
            <a:endParaRPr lang="zh-CN" altLang="en-US" dirty="0"/>
          </a:p>
          <a:p>
            <a:r>
              <a:rPr lang="zh-CN" altLang="en-US" dirty="0"/>
              <a:t>随着征信系统的不断完善，信用报告还将采集其他领域与个人信用有关的信息，例如社保缴纳情况、公积金缴纳情况、法院民事判决、欠税以及个人支付水、电、煤气等公共事业费用的信息。</a:t>
            </a:r>
            <a:endParaRPr lang="zh-CN" altLang="en-US" dirty="0"/>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08330" y="0"/>
            <a:ext cx="10968990" cy="6857999"/>
          </a:xfrm>
        </p:spPr>
        <p:txBody>
          <a:bodyPr/>
          <a:lstStyle/>
          <a:p>
            <a:r>
              <a:rPr lang="zh-CN" altLang="en-US" dirty="0">
                <a:solidFill>
                  <a:srgbClr val="00B050"/>
                </a:solidFill>
                <a:highlight>
                  <a:srgbClr val="FFFFFF"/>
                </a:highlight>
              </a:rPr>
              <a:t>2.信用报告如何影响个人信用活动?</a:t>
            </a:r>
            <a:endParaRPr lang="en-US" altLang="zh-CN" dirty="0">
              <a:solidFill>
                <a:srgbClr val="00B050"/>
              </a:solidFill>
              <a:highlight>
                <a:srgbClr val="FFFFFF"/>
              </a:highlight>
            </a:endParaRPr>
          </a:p>
          <a:p>
            <a:r>
              <a:rPr lang="zh-CN" altLang="en-US" dirty="0"/>
              <a:t>信用报告的最大好处就是帮助个体积累信用财富，方便办理信贷业务。每一次按时向银行偿还贷款和信用卡透支额，都将记录在信用报告中，为您今后更快捷、方便的办理银行房贷、车贷、信用卡提供帮助。</a:t>
            </a:r>
            <a:endParaRPr lang="zh-CN" altLang="en-US" dirty="0"/>
          </a:p>
          <a:p>
            <a:r>
              <a:rPr lang="zh-CN" altLang="en-US" dirty="0">
                <a:solidFill>
                  <a:srgbClr val="00B050"/>
                </a:solidFill>
                <a:highlight>
                  <a:srgbClr val="FFFFFF"/>
                </a:highlight>
              </a:rPr>
              <a:t>3.如何免费查询信用报告?</a:t>
            </a:r>
            <a:endParaRPr lang="zh-CN" altLang="en-US" dirty="0">
              <a:solidFill>
                <a:srgbClr val="00B050"/>
              </a:solidFill>
              <a:highlight>
                <a:srgbClr val="FFFFFF"/>
              </a:highlight>
            </a:endParaRPr>
          </a:p>
          <a:p>
            <a:r>
              <a:rPr lang="zh-CN" altLang="en-US" dirty="0"/>
              <a:t>一:前往人民银行指定查询网点现场查询。二:可登录人民银行个人信用信息服务平台查询。</a:t>
            </a:r>
            <a:endParaRPr lang="en-US" altLang="zh-CN" dirty="0"/>
          </a:p>
          <a:p>
            <a:r>
              <a:rPr lang="zh-CN" altLang="en-US" dirty="0"/>
              <a:t>案例:某位大一新生202</a:t>
            </a:r>
            <a:r>
              <a:rPr lang="en-US" altLang="zh-CN" dirty="0"/>
              <a:t>0</a:t>
            </a:r>
            <a:r>
              <a:rPr lang="zh-CN" altLang="en-US" dirty="0"/>
              <a:t>年申请一笔期限为17年的生源地信用助学贷款，其大学学制为四年，还款计划如下:</a:t>
            </a:r>
            <a:endParaRPr lang="zh-CN" altLang="en-US" dirty="0"/>
          </a:p>
          <a:p>
            <a:pPr marL="0" indent="0">
              <a:buNone/>
            </a:pPr>
            <a:endParaRPr lang="zh-CN" altLang="en-US" dirty="0"/>
          </a:p>
        </p:txBody>
      </p:sp>
      <p:graphicFrame>
        <p:nvGraphicFramePr>
          <p:cNvPr id="4" name="表格 3"/>
          <p:cNvGraphicFramePr/>
          <p:nvPr>
            <p:custDataLst>
              <p:tags r:id="rId1"/>
            </p:custDataLst>
          </p:nvPr>
        </p:nvGraphicFramePr>
        <p:xfrm>
          <a:off x="608647" y="3483610"/>
          <a:ext cx="10294620" cy="3090545"/>
        </p:xfrm>
        <a:graphic>
          <a:graphicData uri="http://schemas.openxmlformats.org/drawingml/2006/table">
            <a:tbl>
              <a:tblPr firstRow="1" bandRow="1">
                <a:tableStyleId>{5C22544A-7EE6-4342-B048-85BDC9FD1C3A}</a:tableStyleId>
              </a:tblPr>
              <a:tblGrid>
                <a:gridCol w="2649855"/>
                <a:gridCol w="2990215"/>
                <a:gridCol w="4654550"/>
              </a:tblGrid>
              <a:tr h="365760">
                <a:tc>
                  <a:txBody>
                    <a:bodyPr/>
                    <a:lstStyle/>
                    <a:p>
                      <a:pPr algn="ctr">
                        <a:buNone/>
                      </a:pPr>
                      <a:r>
                        <a:rPr lang="zh-CN" altLang="en-US" dirty="0"/>
                        <a:t>时间</a:t>
                      </a:r>
                      <a:endParaRPr lang="zh-CN" altLang="en-US" dirty="0"/>
                    </a:p>
                  </a:txBody>
                  <a:tcPr>
                    <a:solidFill>
                      <a:srgbClr val="00B050"/>
                    </a:solidFill>
                  </a:tcPr>
                </a:tc>
                <a:tc>
                  <a:txBody>
                    <a:bodyPr/>
                    <a:lstStyle/>
                    <a:p>
                      <a:pPr algn="ctr">
                        <a:buNone/>
                      </a:pPr>
                      <a:r>
                        <a:rPr lang="zh-CN" altLang="en-US" dirty="0"/>
                        <a:t>还支付本息</a:t>
                      </a:r>
                      <a:endParaRPr lang="zh-CN" altLang="en-US" dirty="0"/>
                    </a:p>
                  </a:txBody>
                  <a:tcPr>
                    <a:solidFill>
                      <a:srgbClr val="00B050"/>
                    </a:solidFill>
                  </a:tcPr>
                </a:tc>
                <a:tc>
                  <a:txBody>
                    <a:bodyPr/>
                    <a:lstStyle/>
                    <a:p>
                      <a:pPr algn="ctr">
                        <a:buNone/>
                      </a:pPr>
                      <a:r>
                        <a:rPr lang="zh-CN" altLang="en-US" dirty="0"/>
                        <a:t>应还本金和利息</a:t>
                      </a:r>
                      <a:endParaRPr lang="zh-CN" altLang="en-US" dirty="0"/>
                    </a:p>
                  </a:txBody>
                  <a:tcPr>
                    <a:solidFill>
                      <a:srgbClr val="00B050"/>
                    </a:solidFill>
                  </a:tcPr>
                </a:tc>
              </a:tr>
              <a:tr h="356235">
                <a:tc>
                  <a:txBody>
                    <a:bodyPr/>
                    <a:lstStyle/>
                    <a:p>
                      <a:pPr>
                        <a:buNone/>
                      </a:pPr>
                      <a:r>
                        <a:rPr lang="zh-CN" altLang="en-US" dirty="0"/>
                        <a:t>在校期间</a:t>
                      </a:r>
                      <a:endParaRPr lang="zh-CN" altLang="en-US" dirty="0"/>
                    </a:p>
                  </a:txBody>
                  <a:tcPr>
                    <a:solidFill>
                      <a:srgbClr val="92D050"/>
                    </a:solidFill>
                  </a:tcPr>
                </a:tc>
                <a:tc>
                  <a:txBody>
                    <a:bodyPr/>
                    <a:lstStyle/>
                    <a:p>
                      <a:pPr>
                        <a:buNone/>
                      </a:pPr>
                      <a:r>
                        <a:rPr lang="en-US" altLang="zh-CN" dirty="0"/>
                        <a:t>——</a:t>
                      </a:r>
                      <a:endParaRPr lang="en-US" altLang="zh-CN" dirty="0"/>
                    </a:p>
                  </a:txBody>
                  <a:tcPr>
                    <a:solidFill>
                      <a:srgbClr val="92D050"/>
                    </a:solidFill>
                  </a:tcPr>
                </a:tc>
                <a:tc>
                  <a:txBody>
                    <a:bodyPr/>
                    <a:lstStyle/>
                    <a:p>
                      <a:pPr>
                        <a:buNone/>
                      </a:pPr>
                      <a:r>
                        <a:rPr lang="zh-CN" altLang="en-US" dirty="0"/>
                        <a:t>无需承担利息或本金</a:t>
                      </a:r>
                      <a:endParaRPr lang="zh-CN" altLang="en-US" dirty="0"/>
                    </a:p>
                  </a:txBody>
                  <a:tcPr>
                    <a:solidFill>
                      <a:srgbClr val="92D050"/>
                    </a:solidFill>
                  </a:tcPr>
                </a:tc>
              </a:tr>
              <a:tr h="630555">
                <a:tc>
                  <a:txBody>
                    <a:bodyPr/>
                    <a:lstStyle/>
                    <a:p>
                      <a:pPr>
                        <a:buNone/>
                      </a:pPr>
                      <a:r>
                        <a:rPr lang="zh-CN" altLang="en-US" dirty="0"/>
                        <a:t>毕业当年</a:t>
                      </a:r>
                      <a:r>
                        <a:rPr lang="en-US" altLang="zh-CN" dirty="0"/>
                        <a:t>2024</a:t>
                      </a:r>
                      <a:r>
                        <a:rPr lang="zh-CN" altLang="en-US" dirty="0"/>
                        <a:t>年</a:t>
                      </a:r>
                      <a:endParaRPr lang="zh-CN" altLang="en-US" dirty="0"/>
                    </a:p>
                  </a:txBody>
                  <a:tcPr>
                    <a:solidFill>
                      <a:srgbClr val="92D050"/>
                    </a:solidFill>
                  </a:tcPr>
                </a:tc>
                <a:tc>
                  <a:txBody>
                    <a:bodyPr/>
                    <a:lstStyle/>
                    <a:p>
                      <a:pPr>
                        <a:buNone/>
                      </a:pPr>
                      <a:r>
                        <a:rPr lang="en-US" altLang="zh-CN" dirty="0"/>
                        <a:t>12</a:t>
                      </a:r>
                      <a:r>
                        <a:rPr lang="zh-CN" altLang="en-US" dirty="0"/>
                        <a:t>月</a:t>
                      </a:r>
                      <a:r>
                        <a:rPr lang="en-US" altLang="zh-CN" dirty="0"/>
                        <a:t>20</a:t>
                      </a:r>
                      <a:r>
                        <a:rPr lang="zh-CN" altLang="en-US" dirty="0"/>
                        <a:t>日</a:t>
                      </a:r>
                      <a:endParaRPr lang="zh-CN" altLang="en-US" dirty="0"/>
                    </a:p>
                  </a:txBody>
                  <a:tcPr>
                    <a:solidFill>
                      <a:srgbClr val="92D050"/>
                    </a:solidFill>
                  </a:tcPr>
                </a:tc>
                <a:tc>
                  <a:txBody>
                    <a:bodyPr/>
                    <a:lstStyle/>
                    <a:p>
                      <a:pPr>
                        <a:buNone/>
                      </a:pPr>
                      <a:r>
                        <a:rPr lang="zh-CN" altLang="en-US" sz="1800" dirty="0">
                          <a:sym typeface="+mn-ea"/>
                        </a:rPr>
                        <a:t>偿还本年度9月1日至12月20日的利息，共111天，只需偿还利息</a:t>
                      </a:r>
                      <a:endParaRPr lang="zh-CN" altLang="en-US" dirty="0"/>
                    </a:p>
                  </a:txBody>
                  <a:tcPr>
                    <a:solidFill>
                      <a:srgbClr val="92D050"/>
                    </a:solidFill>
                  </a:tcPr>
                </a:tc>
              </a:tr>
              <a:tr h="713105">
                <a:tc>
                  <a:txBody>
                    <a:bodyPr/>
                    <a:lstStyle/>
                    <a:p>
                      <a:pPr>
                        <a:buNone/>
                      </a:pPr>
                      <a:r>
                        <a:rPr lang="en-US" altLang="zh-CN"/>
                        <a:t>2025</a:t>
                      </a:r>
                      <a:r>
                        <a:rPr lang="zh-CN" altLang="en-US"/>
                        <a:t>年</a:t>
                      </a:r>
                      <a:r>
                        <a:rPr lang="en-US" altLang="zh-CN"/>
                        <a:t>-2028</a:t>
                      </a:r>
                      <a:r>
                        <a:rPr lang="zh-CN" altLang="en-US"/>
                        <a:t>年</a:t>
                      </a:r>
                      <a:endParaRPr lang="zh-CN" altLang="en-US"/>
                    </a:p>
                  </a:txBody>
                  <a:tcPr>
                    <a:solidFill>
                      <a:srgbClr val="92D050"/>
                    </a:solidFill>
                  </a:tcPr>
                </a:tc>
                <a:tc>
                  <a:txBody>
                    <a:bodyPr/>
                    <a:lstStyle/>
                    <a:p>
                      <a:pPr>
                        <a:buNone/>
                      </a:pPr>
                      <a:r>
                        <a:rPr lang="en-US" altLang="zh-CN" dirty="0"/>
                        <a:t>12</a:t>
                      </a:r>
                      <a:r>
                        <a:rPr lang="zh-CN" altLang="en-US" dirty="0"/>
                        <a:t>月</a:t>
                      </a:r>
                      <a:r>
                        <a:rPr lang="en-US" altLang="zh-CN" dirty="0"/>
                        <a:t>20</a:t>
                      </a:r>
                      <a:r>
                        <a:rPr lang="zh-CN" altLang="en-US" dirty="0"/>
                        <a:t>日</a:t>
                      </a:r>
                      <a:endParaRPr lang="zh-CN" altLang="en-US" dirty="0"/>
                    </a:p>
                  </a:txBody>
                  <a:tcPr>
                    <a:solidFill>
                      <a:srgbClr val="92D050"/>
                    </a:solidFill>
                  </a:tcPr>
                </a:tc>
                <a:tc>
                  <a:txBody>
                    <a:bodyPr/>
                    <a:lstStyle/>
                    <a:p>
                      <a:pPr>
                        <a:buNone/>
                      </a:pPr>
                      <a:r>
                        <a:rPr lang="zh-CN" altLang="en-US" sz="1800">
                          <a:sym typeface="+mn-ea"/>
                        </a:rPr>
                        <a:t>偿还上一年度12月21</a:t>
                      </a:r>
                      <a:endParaRPr lang="zh-CN" altLang="en-US" sz="1800"/>
                    </a:p>
                    <a:p>
                      <a:pPr>
                        <a:buNone/>
                      </a:pPr>
                      <a:r>
                        <a:rPr lang="zh-CN" altLang="en-US" sz="1800">
                          <a:sym typeface="+mn-ea"/>
                        </a:rPr>
                        <a:t>日至本年度12月20日的利息，只需偿还利息</a:t>
                      </a:r>
                      <a:endParaRPr lang="zh-CN" altLang="en-US"/>
                    </a:p>
                  </a:txBody>
                  <a:tcPr>
                    <a:solidFill>
                      <a:srgbClr val="92D050"/>
                    </a:solidFill>
                  </a:tcPr>
                </a:tc>
              </a:tr>
              <a:tr h="365760">
                <a:tc>
                  <a:txBody>
                    <a:bodyPr/>
                    <a:lstStyle/>
                    <a:p>
                      <a:pPr>
                        <a:buNone/>
                      </a:pPr>
                      <a:r>
                        <a:rPr lang="en-US" altLang="zh-CN"/>
                        <a:t>2029</a:t>
                      </a:r>
                      <a:r>
                        <a:rPr lang="zh-CN" altLang="en-US"/>
                        <a:t>年</a:t>
                      </a:r>
                      <a:r>
                        <a:rPr lang="en-US" altLang="zh-CN"/>
                        <a:t>-2036</a:t>
                      </a:r>
                      <a:r>
                        <a:rPr lang="zh-CN" altLang="en-US"/>
                        <a:t>年</a:t>
                      </a:r>
                      <a:endParaRPr lang="zh-CN" altLang="en-US"/>
                    </a:p>
                  </a:txBody>
                  <a:tcPr>
                    <a:solidFill>
                      <a:srgbClr val="92D050"/>
                    </a:solidFill>
                  </a:tcPr>
                </a:tc>
                <a:tc>
                  <a:txBody>
                    <a:bodyPr/>
                    <a:lstStyle/>
                    <a:p>
                      <a:pPr>
                        <a:buNone/>
                      </a:pPr>
                      <a:r>
                        <a:rPr lang="zh-CN" altLang="en-US"/>
                        <a:t>每年的</a:t>
                      </a:r>
                      <a:r>
                        <a:rPr lang="en-US" altLang="zh-CN"/>
                        <a:t>12</a:t>
                      </a:r>
                      <a:r>
                        <a:rPr lang="zh-CN" altLang="en-US"/>
                        <a:t>月</a:t>
                      </a:r>
                      <a:r>
                        <a:rPr lang="en-US" altLang="zh-CN"/>
                        <a:t>20</a:t>
                      </a:r>
                      <a:r>
                        <a:rPr lang="zh-CN" altLang="en-US"/>
                        <a:t>日</a:t>
                      </a:r>
                      <a:endParaRPr lang="zh-CN" altLang="en-US"/>
                    </a:p>
                  </a:txBody>
                  <a:tcPr>
                    <a:solidFill>
                      <a:srgbClr val="92D050"/>
                    </a:solidFill>
                  </a:tcPr>
                </a:tc>
                <a:tc>
                  <a:txBody>
                    <a:bodyPr/>
                    <a:lstStyle/>
                    <a:p>
                      <a:pPr>
                        <a:buNone/>
                      </a:pPr>
                      <a:r>
                        <a:rPr lang="zh-CN" altLang="en-US" sz="1800">
                          <a:sym typeface="+mn-ea"/>
                        </a:rPr>
                        <a:t>偿还利息+一年的本金</a:t>
                      </a:r>
                      <a:endParaRPr lang="zh-CN" altLang="en-US"/>
                    </a:p>
                  </a:txBody>
                  <a:tcPr>
                    <a:solidFill>
                      <a:srgbClr val="92D050"/>
                    </a:solidFill>
                  </a:tcPr>
                </a:tc>
              </a:tr>
              <a:tr h="640080">
                <a:tc>
                  <a:txBody>
                    <a:bodyPr/>
                    <a:lstStyle/>
                    <a:p>
                      <a:pPr>
                        <a:buNone/>
                      </a:pPr>
                      <a:r>
                        <a:rPr lang="en-US" altLang="zh-CN" dirty="0"/>
                        <a:t>2037</a:t>
                      </a:r>
                      <a:r>
                        <a:rPr lang="zh-CN" altLang="en-US" dirty="0"/>
                        <a:t>年</a:t>
                      </a:r>
                      <a:endParaRPr lang="zh-CN" altLang="en-US" dirty="0"/>
                    </a:p>
                  </a:txBody>
                  <a:tcPr>
                    <a:solidFill>
                      <a:srgbClr val="92D050"/>
                    </a:solidFill>
                  </a:tcPr>
                </a:tc>
                <a:tc>
                  <a:txBody>
                    <a:bodyPr/>
                    <a:lstStyle/>
                    <a:p>
                      <a:pPr>
                        <a:buNone/>
                      </a:pPr>
                      <a:r>
                        <a:rPr lang="en-US" altLang="zh-CN" dirty="0"/>
                        <a:t>9</a:t>
                      </a:r>
                      <a:r>
                        <a:rPr lang="zh-CN" altLang="en-US" dirty="0"/>
                        <a:t>月</a:t>
                      </a:r>
                      <a:r>
                        <a:rPr lang="en-US" altLang="zh-CN" dirty="0"/>
                        <a:t>20</a:t>
                      </a:r>
                      <a:r>
                        <a:rPr lang="zh-CN" altLang="en-US" dirty="0"/>
                        <a:t>日</a:t>
                      </a:r>
                      <a:endParaRPr lang="zh-CN" altLang="en-US" dirty="0"/>
                    </a:p>
                  </a:txBody>
                  <a:tcPr>
                    <a:solidFill>
                      <a:srgbClr val="92D050"/>
                    </a:solidFill>
                  </a:tcPr>
                </a:tc>
                <a:tc>
                  <a:txBody>
                    <a:bodyPr/>
                    <a:lstStyle/>
                    <a:p>
                      <a:pPr>
                        <a:buNone/>
                      </a:pPr>
                      <a:r>
                        <a:rPr lang="zh-CN" altLang="en-US" sz="1800" dirty="0">
                          <a:sym typeface="+mn-ea"/>
                        </a:rPr>
                        <a:t>偿还上一年度12月21</a:t>
                      </a:r>
                      <a:endParaRPr lang="zh-CN" altLang="en-US" sz="1800" dirty="0"/>
                    </a:p>
                    <a:p>
                      <a:pPr>
                        <a:buNone/>
                      </a:pPr>
                      <a:r>
                        <a:rPr lang="zh-CN" altLang="en-US" sz="1800" dirty="0">
                          <a:sym typeface="+mn-ea"/>
                        </a:rPr>
                        <a:t>日至本年度9月20日的利息</a:t>
                      </a:r>
                      <a:r>
                        <a:rPr lang="en-US" altLang="zh-CN" sz="1800" dirty="0">
                          <a:sym typeface="+mn-ea"/>
                        </a:rPr>
                        <a:t>+</a:t>
                      </a:r>
                      <a:r>
                        <a:rPr lang="zh-CN" altLang="en-US" sz="1800" dirty="0">
                          <a:sym typeface="+mn-ea"/>
                        </a:rPr>
                        <a:t>剩余的本金</a:t>
                      </a:r>
                      <a:endParaRPr lang="zh-CN" altLang="en-US" sz="1800" dirty="0">
                        <a:sym typeface="+mn-ea"/>
                      </a:endParaRPr>
                    </a:p>
                  </a:txBody>
                  <a:tcPr>
                    <a:solidFill>
                      <a:srgbClr val="92D050"/>
                    </a:solidFill>
                  </a:tcPr>
                </a:tc>
              </a:tr>
            </a:tbl>
          </a:graphicData>
        </a:graphic>
      </p:graphicFrame>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pattFill prst="pct70">
          <a:fgClr>
            <a:srgbClr val="C8C8C8"/>
          </a:fgClr>
          <a:bgClr>
            <a:schemeClr val="bg1"/>
          </a:bgClr>
        </a:patt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solidFill>
            <a:srgbClr val="00B050"/>
          </a:solidFill>
        </p:spPr>
        <p:txBody>
          <a:bodyPr/>
          <a:lstStyle/>
          <a:p>
            <a:r>
              <a:rPr lang="en-US" altLang="zh-CN" dirty="0">
                <a:sym typeface="+mn-ea"/>
              </a:rPr>
              <a:t>02              </a:t>
            </a:r>
            <a:r>
              <a:rPr lang="zh-CN" altLang="en-US" dirty="0">
                <a:sym typeface="+mn-ea"/>
              </a:rPr>
              <a:t>还贷流程及还款方式</a:t>
            </a:r>
            <a:endParaRPr lang="zh-CN" altLang="en-US" dirty="0"/>
          </a:p>
        </p:txBody>
      </p:sp>
      <p:sp>
        <p:nvSpPr>
          <p:cNvPr id="3" name="内容占位符 2"/>
          <p:cNvSpPr>
            <a:spLocks noGrp="1"/>
          </p:cNvSpPr>
          <p:nvPr>
            <p:ph idx="1"/>
          </p:nvPr>
        </p:nvSpPr>
        <p:spPr/>
        <p:txBody>
          <a:bodyPr>
            <a:normAutofit/>
          </a:bodyPr>
          <a:lstStyle/>
          <a:p>
            <a:r>
              <a:rPr lang="zh-CN" altLang="en-US" dirty="0"/>
              <a:t>在《借款合同》上指定的支付宝账户内充值还款。</a:t>
            </a:r>
            <a:endParaRPr lang="zh-CN" altLang="en-US" dirty="0"/>
          </a:p>
          <a:p>
            <a:r>
              <a:rPr lang="zh-CN" altLang="en-US" dirty="0"/>
              <a:t>电脑登录网页版支付宝，使用</a:t>
            </a:r>
            <a:r>
              <a:rPr lang="en-US" altLang="zh-CN" dirty="0"/>
              <a:t>“</a:t>
            </a:r>
            <a:r>
              <a:rPr lang="zh-CN" altLang="en-US" dirty="0"/>
              <a:t>助学贷款还款</a:t>
            </a:r>
            <a:r>
              <a:rPr lang="en-US" altLang="zh-CN" dirty="0"/>
              <a:t>”</a:t>
            </a:r>
            <a:r>
              <a:rPr lang="zh-CN" altLang="en-US" dirty="0"/>
              <a:t>功能还款。</a:t>
            </a:r>
            <a:endParaRPr lang="zh-CN" altLang="en-US" dirty="0"/>
          </a:p>
          <a:p>
            <a:pPr marL="0" indent="0">
              <a:buNone/>
            </a:pPr>
            <a:r>
              <a:rPr lang="zh-CN" altLang="en-US" dirty="0"/>
              <a:t>●手机登录支付宝，搜索</a:t>
            </a:r>
            <a:r>
              <a:rPr lang="en-US" altLang="zh-CN" dirty="0"/>
              <a:t>“</a:t>
            </a:r>
            <a:r>
              <a:rPr lang="zh-CN" altLang="en-US" dirty="0"/>
              <a:t>国家开发银行助学贷款</a:t>
            </a:r>
            <a:r>
              <a:rPr lang="en-US" altLang="zh-CN" dirty="0"/>
              <a:t>”</a:t>
            </a:r>
            <a:r>
              <a:rPr lang="zh-CN" altLang="en-US" dirty="0"/>
              <a:t>生活号或小程序，使用</a:t>
            </a:r>
            <a:r>
              <a:rPr lang="en-US" altLang="zh-CN" dirty="0"/>
              <a:t>“</a:t>
            </a:r>
            <a:r>
              <a:rPr lang="zh-CN" altLang="en-US" dirty="0"/>
              <a:t>在线还款</a:t>
            </a:r>
            <a:r>
              <a:rPr lang="en-US" altLang="zh-CN" dirty="0"/>
              <a:t>”</a:t>
            </a:r>
            <a:r>
              <a:rPr lang="zh-CN" altLang="en-US" dirty="0"/>
              <a:t>功能还款。</a:t>
            </a:r>
            <a:endParaRPr lang="zh-CN" altLang="en-US" dirty="0"/>
          </a:p>
          <a:p>
            <a:r>
              <a:rPr lang="zh-CN" altLang="en-US" dirty="0"/>
              <a:t>手机登录云闪忖，搜索“国家开发银行助学贷款”小程序进行还款。</a:t>
            </a:r>
            <a:endParaRPr lang="zh-CN" altLang="en-US" dirty="0"/>
          </a:p>
          <a:p>
            <a:r>
              <a:rPr lang="zh-CN" altLang="en-US" dirty="0"/>
              <a:t>前往就近县级资助中心或高校资助中心使用助学贷款专用POS机剔借记卡或扫描二维玛还款( 请事先咨询是否提供POS机刷卡服务)。</a:t>
            </a:r>
            <a:endParaRPr lang="zh-CN" altLang="en-US" dirty="0"/>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bg1">
                <a:lumMod val="8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gradFill flip="none" rotWithShape="1">
            <a:gsLst>
              <a:gs pos="69000">
                <a:srgbClr val="00B050"/>
              </a:gs>
              <a:gs pos="100000">
                <a:schemeClr val="bg1">
                  <a:lumMod val="85000"/>
                </a:schemeClr>
              </a:gs>
            </a:gsLst>
            <a:path path="circle">
              <a:fillToRect l="100000" t="100000"/>
            </a:path>
            <a:tileRect r="-100000" b="-100000"/>
          </a:gradFill>
        </p:spPr>
        <p:txBody>
          <a:bodyPr>
            <a:normAutofit/>
          </a:bodyPr>
          <a:lstStyle/>
          <a:p>
            <a:pPr algn="l"/>
            <a:r>
              <a:rPr lang="en-US" altLang="zh-CN" sz="2000" dirty="0"/>
              <a:t>1.</a:t>
            </a:r>
            <a:r>
              <a:rPr lang="zh-CN" altLang="en-US" sz="2000" dirty="0"/>
              <a:t>正常还款</a:t>
            </a:r>
            <a:endParaRPr lang="zh-CN" altLang="en-US" sz="2000" dirty="0"/>
          </a:p>
        </p:txBody>
      </p:sp>
      <p:sp>
        <p:nvSpPr>
          <p:cNvPr id="3" name="内容占位符 2"/>
          <p:cNvSpPr>
            <a:spLocks noGrp="1"/>
          </p:cNvSpPr>
          <p:nvPr>
            <p:ph idx="1"/>
          </p:nvPr>
        </p:nvSpPr>
        <p:spPr/>
        <p:txBody>
          <a:bodyPr/>
          <a:lstStyle/>
          <a:p>
            <a:r>
              <a:rPr lang="zh-CN" altLang="en-US" dirty="0"/>
              <a:t>1.11月1日(最后一年为9月1日)以后，登录学生在线系统https://sls. cdb.com.cn,查询当期还款额度。系统用户名为借款学生身份证号，如果忘记密码可拨打95593重置。</a:t>
            </a:r>
            <a:endParaRPr lang="zh-CN" altLang="en-US" dirty="0"/>
          </a:p>
          <a:p>
            <a:r>
              <a:rPr lang="zh-CN" altLang="en-US" dirty="0"/>
              <a:t>2.在11月1日至12月20日之间(最后一年为9月1日至9月20日之间》，足额还款。</a:t>
            </a:r>
            <a:endParaRPr lang="en-US" altLang="zh-CN" dirty="0"/>
          </a:p>
          <a:p>
            <a:pPr marL="0" indent="0">
              <a:buNone/>
            </a:pPr>
            <a:endParaRPr lang="zh-CN" altLang="en-US" dirty="0"/>
          </a:p>
        </p:txBody>
      </p:sp>
      <p:sp>
        <p:nvSpPr>
          <p:cNvPr id="4" name="矩形: 圆角 3"/>
          <p:cNvSpPr/>
          <p:nvPr/>
        </p:nvSpPr>
        <p:spPr>
          <a:xfrm>
            <a:off x="608400" y="2841708"/>
            <a:ext cx="10135402" cy="3951171"/>
          </a:xfrm>
          <a:prstGeom prst="roundRect">
            <a:avLst/>
          </a:prstGeom>
          <a:gradFill flip="none" rotWithShape="1">
            <a:gsLst>
              <a:gs pos="28000">
                <a:srgbClr val="00B050"/>
              </a:gs>
              <a:gs pos="100000">
                <a:schemeClr val="bg1">
                  <a:lumMod val="85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tx1"/>
              </a:solidFill>
            </a:endParaRPr>
          </a:p>
        </p:txBody>
      </p:sp>
      <p:sp>
        <p:nvSpPr>
          <p:cNvPr id="18" name="文本框 17"/>
          <p:cNvSpPr txBox="1"/>
          <p:nvPr/>
        </p:nvSpPr>
        <p:spPr>
          <a:xfrm>
            <a:off x="4203368" y="4155858"/>
            <a:ext cx="1986013" cy="1477328"/>
          </a:xfrm>
          <a:prstGeom prst="rect">
            <a:avLst/>
          </a:prstGeom>
          <a:noFill/>
        </p:spPr>
        <p:txBody>
          <a:bodyPr wrap="square" rtlCol="0">
            <a:spAutoFit/>
          </a:bodyPr>
          <a:lstStyle/>
          <a:p>
            <a:r>
              <a:rPr lang="zh-CN" altLang="en-US" dirty="0"/>
              <a:t>通过支付宝还款</a:t>
            </a:r>
            <a:endParaRPr lang="en-US" altLang="zh-CN" dirty="0"/>
          </a:p>
          <a:p>
            <a:endParaRPr lang="en-US" altLang="zh-CN" dirty="0"/>
          </a:p>
          <a:p>
            <a:r>
              <a:rPr lang="zh-CN" altLang="en-US" dirty="0"/>
              <a:t>通过云闪付还款</a:t>
            </a:r>
            <a:endParaRPr lang="en-US" altLang="zh-CN" dirty="0"/>
          </a:p>
          <a:p>
            <a:endParaRPr lang="en-US" altLang="zh-CN" dirty="0"/>
          </a:p>
          <a:p>
            <a:r>
              <a:rPr lang="zh-CN" altLang="en-US" dirty="0"/>
              <a:t>通过</a:t>
            </a:r>
            <a:r>
              <a:rPr lang="en-US" altLang="zh-CN" dirty="0"/>
              <a:t>POS</a:t>
            </a:r>
            <a:r>
              <a:rPr lang="zh-CN" altLang="en-US" dirty="0"/>
              <a:t>机还款</a:t>
            </a:r>
            <a:endParaRPr lang="zh-CN" altLang="en-US" dirty="0"/>
          </a:p>
        </p:txBody>
      </p:sp>
      <p:sp>
        <p:nvSpPr>
          <p:cNvPr id="20" name="文本框 19"/>
          <p:cNvSpPr txBox="1"/>
          <p:nvPr/>
        </p:nvSpPr>
        <p:spPr>
          <a:xfrm>
            <a:off x="8466621" y="4078630"/>
            <a:ext cx="1075622" cy="1477328"/>
          </a:xfrm>
          <a:prstGeom prst="rect">
            <a:avLst/>
          </a:prstGeom>
          <a:noFill/>
        </p:spPr>
        <p:txBody>
          <a:bodyPr wrap="square" rtlCol="0">
            <a:spAutoFit/>
          </a:bodyPr>
          <a:lstStyle/>
          <a:p>
            <a:r>
              <a:rPr lang="zh-CN" altLang="en-US" dirty="0"/>
              <a:t>登录学生在线系统查看扣款结果</a:t>
            </a:r>
            <a:endParaRPr lang="zh-CN" altLang="en-US" dirty="0"/>
          </a:p>
        </p:txBody>
      </p:sp>
      <p:sp>
        <p:nvSpPr>
          <p:cNvPr id="22" name="箭头: 右 21"/>
          <p:cNvSpPr/>
          <p:nvPr/>
        </p:nvSpPr>
        <p:spPr>
          <a:xfrm>
            <a:off x="6773587" y="4574978"/>
            <a:ext cx="978408" cy="4846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箭头: 右 22"/>
          <p:cNvSpPr/>
          <p:nvPr/>
        </p:nvSpPr>
        <p:spPr>
          <a:xfrm>
            <a:off x="2640755" y="4640097"/>
            <a:ext cx="978408" cy="4846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996433" y="4282249"/>
            <a:ext cx="1600604" cy="1200329"/>
          </a:xfrm>
          <a:prstGeom prst="rect">
            <a:avLst/>
          </a:prstGeom>
          <a:noFill/>
        </p:spPr>
        <p:txBody>
          <a:bodyPr wrap="square" rtlCol="0">
            <a:spAutoFit/>
          </a:bodyPr>
          <a:lstStyle/>
          <a:p>
            <a:pPr algn="ctr"/>
            <a:r>
              <a:rPr lang="zh-CN" altLang="en-US" dirty="0"/>
              <a:t>登录学生</a:t>
            </a:r>
            <a:endParaRPr lang="en-US" altLang="zh-CN" dirty="0"/>
          </a:p>
          <a:p>
            <a:pPr algn="ctr"/>
            <a:r>
              <a:rPr lang="zh-CN" altLang="en-US" dirty="0"/>
              <a:t>在线系统</a:t>
            </a:r>
            <a:endParaRPr lang="en-US" altLang="zh-CN" dirty="0"/>
          </a:p>
          <a:p>
            <a:pPr algn="ctr"/>
            <a:r>
              <a:rPr lang="zh-CN" altLang="en-US" dirty="0"/>
              <a:t>查询当期</a:t>
            </a:r>
            <a:endParaRPr lang="en-US" altLang="zh-CN" dirty="0"/>
          </a:p>
          <a:p>
            <a:pPr algn="ctr"/>
            <a:r>
              <a:rPr lang="zh-CN" altLang="en-US" dirty="0"/>
              <a:t>还款额度</a:t>
            </a:r>
            <a:endParaRPr lang="zh-CN" altLang="en-US" dirty="0"/>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pattFill prst="pct60">
          <a:fgClr>
            <a:srgbClr val="C8C8C8"/>
          </a:fgClr>
          <a:bgClr>
            <a:srgbClr val="00B050"/>
          </a:bgClr>
        </a:patt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sz="2000" dirty="0"/>
              <a:t>2.</a:t>
            </a:r>
            <a:r>
              <a:rPr lang="zh-CN" altLang="en-US" sz="2000" dirty="0"/>
              <a:t>提前还款</a:t>
            </a:r>
            <a:endParaRPr lang="zh-CN" altLang="en-US" sz="2000" dirty="0"/>
          </a:p>
        </p:txBody>
      </p:sp>
      <p:sp>
        <p:nvSpPr>
          <p:cNvPr id="3" name="内容占位符 2"/>
          <p:cNvSpPr>
            <a:spLocks noGrp="1"/>
          </p:cNvSpPr>
          <p:nvPr>
            <p:ph idx="1"/>
          </p:nvPr>
        </p:nvSpPr>
        <p:spPr/>
        <p:txBody>
          <a:bodyPr>
            <a:normAutofit/>
          </a:bodyPr>
          <a:lstStyle/>
          <a:p>
            <a:pPr marL="0" indent="0">
              <a:buNone/>
            </a:pPr>
            <a:r>
              <a:rPr lang="zh-CN" altLang="en-US" dirty="0">
                <a:solidFill>
                  <a:schemeClr val="tx2"/>
                </a:solidFill>
              </a:rPr>
              <a:t>1.可以到县级资助中心或登录学生在线系统申请一次性还清一份或多份《借款合同》尚未清偿的所有助学贷款本金及相应利息:也可以申请提前偿还部分本金(必须为人民币500元以上，且为100元的整数倍数的金额)及相应利息。申请后需尽快还款。</a:t>
            </a:r>
            <a:endParaRPr lang="zh-CN" altLang="en-US" dirty="0">
              <a:solidFill>
                <a:schemeClr val="tx2"/>
              </a:solidFill>
            </a:endParaRPr>
          </a:p>
          <a:p>
            <a:pPr marL="0" indent="0">
              <a:buNone/>
            </a:pPr>
            <a:r>
              <a:rPr lang="zh-CN" altLang="en-US" dirty="0">
                <a:solidFill>
                  <a:schemeClr val="tx2"/>
                </a:solidFill>
              </a:rPr>
              <a:t>2.可以申请提前还款(特殊情况除外)，系统将根据申请时间确定相应的结息日和利息金额(利息计算到结息日)。</a:t>
            </a:r>
            <a:endParaRPr lang="zh-CN" altLang="en-US" dirty="0">
              <a:solidFill>
                <a:schemeClr val="tx2"/>
              </a:solidFill>
            </a:endParaRPr>
          </a:p>
          <a:p>
            <a:pPr marL="0" indent="0">
              <a:buNone/>
            </a:pPr>
            <a:r>
              <a:rPr lang="zh-CN" altLang="en-US" dirty="0">
                <a:solidFill>
                  <a:schemeClr val="tx2"/>
                </a:solidFill>
              </a:rPr>
              <a:t>●1至10月及12月，每月15日(含)之前提交申请，利息计算至当月20日，请于当月20日前还款:</a:t>
            </a:r>
            <a:endParaRPr lang="zh-CN" altLang="en-US" dirty="0">
              <a:solidFill>
                <a:schemeClr val="tx2"/>
              </a:solidFill>
            </a:endParaRPr>
          </a:p>
          <a:p>
            <a:pPr marL="0" indent="0">
              <a:buNone/>
            </a:pPr>
            <a:r>
              <a:rPr lang="zh-CN" altLang="en-US" dirty="0">
                <a:solidFill>
                  <a:schemeClr val="tx2"/>
                </a:solidFill>
              </a:rPr>
              <a:t>●1-9月，每月15日之后提交申请，利息计算至次月20日，请于次月20日前还款。</a:t>
            </a:r>
            <a:endParaRPr lang="zh-CN" altLang="en-US" dirty="0">
              <a:solidFill>
                <a:schemeClr val="tx2"/>
              </a:solidFill>
            </a:endParaRPr>
          </a:p>
          <a:p>
            <a:pPr marL="0" indent="0">
              <a:buNone/>
            </a:pPr>
            <a:r>
              <a:rPr lang="zh-CN" altLang="en-US" dirty="0">
                <a:solidFill>
                  <a:schemeClr val="tx2"/>
                </a:solidFill>
              </a:rPr>
              <a:t>●10月16日至11月30日提交申请，利息计算至12月20日，请于12月20日前还款。</a:t>
            </a:r>
            <a:endParaRPr lang="zh-CN" altLang="en-US" dirty="0">
              <a:solidFill>
                <a:schemeClr val="tx2"/>
              </a:solidFill>
            </a:endParaRPr>
          </a:p>
          <a:p>
            <a:pPr marL="0" indent="0">
              <a:buNone/>
            </a:pPr>
            <a:r>
              <a:rPr lang="zh-CN" altLang="en-US" dirty="0">
                <a:solidFill>
                  <a:schemeClr val="tx2"/>
                </a:solidFill>
              </a:rPr>
              <a:t>3.提前还款时如账户内资金不足以支付提前还款应还利息的，视为本次提前还款申请无效:足以支付提前还款应还利息但不足以支付提前还款应还本金的，仅扣收利息。提前还款无效不会影响征信记录。</a:t>
            </a:r>
            <a:endParaRPr lang="zh-CN" altLang="en-US" dirty="0">
              <a:solidFill>
                <a:schemeClr val="tx2"/>
              </a:solidFill>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pct50">
          <a:fgClr>
            <a:srgbClr val="DCDCDC"/>
          </a:fgClr>
          <a:bgClr>
            <a:srgbClr val="92D050"/>
          </a:bgClr>
        </a:pattFill>
        <a:effectLst/>
      </p:bgPr>
    </p:bg>
    <p:spTree>
      <p:nvGrpSpPr>
        <p:cNvPr id="1" name=""/>
        <p:cNvGrpSpPr/>
        <p:nvPr/>
      </p:nvGrpSpPr>
      <p:grpSpPr>
        <a:xfrm>
          <a:off x="0" y="0"/>
          <a:ext cx="0" cy="0"/>
          <a:chOff x="0" y="0"/>
          <a:chExt cx="0" cy="0"/>
        </a:xfrm>
      </p:grpSpPr>
      <p:sp>
        <p:nvSpPr>
          <p:cNvPr id="2" name="矩形: 圆角 1"/>
          <p:cNvSpPr/>
          <p:nvPr/>
        </p:nvSpPr>
        <p:spPr>
          <a:xfrm>
            <a:off x="1809549" y="273103"/>
            <a:ext cx="2752826" cy="1280160"/>
          </a:xfrm>
          <a:prstGeom prst="roundRect">
            <a:avLst/>
          </a:prstGeom>
          <a:gradFill flip="none" rotWithShape="1">
            <a:gsLst>
              <a:gs pos="0">
                <a:srgbClr val="00B050"/>
              </a:gs>
              <a:gs pos="100000">
                <a:schemeClr val="bg1">
                  <a:lumMod val="8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登录学生在线系统申请提前还款</a:t>
            </a:r>
            <a:endParaRPr lang="zh-CN" altLang="en-US" dirty="0"/>
          </a:p>
        </p:txBody>
      </p:sp>
      <p:sp>
        <p:nvSpPr>
          <p:cNvPr id="3" name="矩形: 圆角 2"/>
          <p:cNvSpPr/>
          <p:nvPr/>
        </p:nvSpPr>
        <p:spPr>
          <a:xfrm>
            <a:off x="7177239" y="273103"/>
            <a:ext cx="2752826" cy="1280160"/>
          </a:xfrm>
          <a:prstGeom prst="roundRect">
            <a:avLst/>
          </a:prstGeom>
          <a:gradFill>
            <a:gsLst>
              <a:gs pos="16000">
                <a:srgbClr val="00B050"/>
              </a:gs>
              <a:gs pos="100000">
                <a:schemeClr val="bg1">
                  <a:lumMod val="85000"/>
                </a:schemeClr>
              </a:gs>
            </a:gsLst>
            <a:path path="circle">
              <a:fillToRect l="100000" t="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联系县级资助中心申请提前还款</a:t>
            </a:r>
            <a:endParaRPr lang="zh-CN" altLang="en-US" dirty="0"/>
          </a:p>
        </p:txBody>
      </p:sp>
      <p:sp>
        <p:nvSpPr>
          <p:cNvPr id="12" name="文本框 11"/>
          <p:cNvSpPr txBox="1"/>
          <p:nvPr/>
        </p:nvSpPr>
        <p:spPr>
          <a:xfrm>
            <a:off x="5412607" y="719419"/>
            <a:ext cx="914400" cy="584775"/>
          </a:xfrm>
          <a:prstGeom prst="rect">
            <a:avLst/>
          </a:prstGeom>
          <a:noFill/>
        </p:spPr>
        <p:txBody>
          <a:bodyPr wrap="square" rtlCol="0">
            <a:spAutoFit/>
          </a:bodyPr>
          <a:lstStyle/>
          <a:p>
            <a:pPr algn="ctr"/>
            <a:r>
              <a:rPr lang="zh-CN" altLang="en-US" sz="3200" dirty="0"/>
              <a:t>或</a:t>
            </a:r>
            <a:endParaRPr lang="zh-CN" altLang="en-US" sz="3200" dirty="0"/>
          </a:p>
        </p:txBody>
      </p:sp>
      <p:sp>
        <p:nvSpPr>
          <p:cNvPr id="13" name="流程图: 可选过程 12"/>
          <p:cNvSpPr/>
          <p:nvPr/>
        </p:nvSpPr>
        <p:spPr>
          <a:xfrm>
            <a:off x="1801448" y="2436966"/>
            <a:ext cx="8120516" cy="1870327"/>
          </a:xfrm>
          <a:prstGeom prst="flowChartAlternateProcess">
            <a:avLst/>
          </a:prstGeom>
          <a:solidFill>
            <a:srgbClr val="C8C8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圆角 16"/>
          <p:cNvSpPr/>
          <p:nvPr/>
        </p:nvSpPr>
        <p:spPr>
          <a:xfrm>
            <a:off x="4004109" y="5361273"/>
            <a:ext cx="3875772" cy="1260910"/>
          </a:xfrm>
          <a:prstGeom prst="roundRect">
            <a:avLst/>
          </a:prstGeom>
          <a:gradFill>
            <a:gsLst>
              <a:gs pos="27000">
                <a:srgbClr val="1EB663"/>
              </a:gs>
              <a:gs pos="0">
                <a:srgbClr val="00B050"/>
              </a:gs>
              <a:gs pos="100000">
                <a:schemeClr val="bg1">
                  <a:lumMod val="85000"/>
                </a:schemeClr>
              </a:gs>
            </a:gsLst>
            <a:path path="circle">
              <a:fillToRect l="100000" t="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登录学生在线系统查看扣款结果</a:t>
            </a:r>
            <a:endParaRPr lang="zh-CN" altLang="en-US" dirty="0"/>
          </a:p>
        </p:txBody>
      </p:sp>
      <p:sp>
        <p:nvSpPr>
          <p:cNvPr id="18" name="箭头: 下 17"/>
          <p:cNvSpPr/>
          <p:nvPr/>
        </p:nvSpPr>
        <p:spPr>
          <a:xfrm>
            <a:off x="5619390" y="4671156"/>
            <a:ext cx="484632" cy="59508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箭头: 下 18"/>
          <p:cNvSpPr/>
          <p:nvPr/>
        </p:nvSpPr>
        <p:spPr>
          <a:xfrm>
            <a:off x="5627491" y="1545112"/>
            <a:ext cx="484632" cy="6509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2541069" y="2868329"/>
            <a:ext cx="1626670" cy="923330"/>
          </a:xfrm>
          <a:prstGeom prst="rect">
            <a:avLst/>
          </a:prstGeom>
          <a:noFill/>
          <a:effectLst>
            <a:outerShdw blurRad="50800" dist="38100" dir="2700000" algn="tl" rotWithShape="0">
              <a:prstClr val="black">
                <a:alpha val="40000"/>
              </a:prstClr>
            </a:outerShdw>
          </a:effectLst>
        </p:spPr>
        <p:txBody>
          <a:bodyPr wrap="square" rtlCol="0">
            <a:spAutoFit/>
          </a:bodyPr>
          <a:lstStyle/>
          <a:p>
            <a:r>
              <a:rPr lang="zh-CN" altLang="en-US" dirty="0"/>
              <a:t>通过</a:t>
            </a:r>
            <a:endParaRPr lang="en-US" altLang="zh-CN" dirty="0"/>
          </a:p>
          <a:p>
            <a:r>
              <a:rPr lang="zh-CN" altLang="en-US" dirty="0"/>
              <a:t>支付宝</a:t>
            </a:r>
            <a:endParaRPr lang="en-US" altLang="zh-CN" dirty="0"/>
          </a:p>
          <a:p>
            <a:r>
              <a:rPr lang="zh-CN" altLang="en-US" dirty="0"/>
              <a:t>还款</a:t>
            </a:r>
            <a:endParaRPr lang="zh-CN" altLang="en-US" dirty="0"/>
          </a:p>
        </p:txBody>
      </p:sp>
      <p:sp>
        <p:nvSpPr>
          <p:cNvPr id="22" name="文本框 21"/>
          <p:cNvSpPr txBox="1"/>
          <p:nvPr/>
        </p:nvSpPr>
        <p:spPr>
          <a:xfrm>
            <a:off x="5216893" y="2903519"/>
            <a:ext cx="1313125" cy="923330"/>
          </a:xfrm>
          <a:prstGeom prst="rect">
            <a:avLst/>
          </a:prstGeom>
          <a:noFill/>
          <a:effectLst>
            <a:outerShdw blurRad="50800" dist="38100" dir="5400000" algn="t" rotWithShape="0">
              <a:prstClr val="black">
                <a:alpha val="40000"/>
              </a:prstClr>
            </a:outerShdw>
          </a:effectLst>
        </p:spPr>
        <p:txBody>
          <a:bodyPr wrap="square" rtlCol="0">
            <a:spAutoFit/>
          </a:bodyPr>
          <a:lstStyle/>
          <a:p>
            <a:r>
              <a:rPr lang="zh-CN" altLang="en-US" dirty="0"/>
              <a:t>通过</a:t>
            </a:r>
            <a:endParaRPr lang="en-US" altLang="zh-CN" dirty="0"/>
          </a:p>
          <a:p>
            <a:r>
              <a:rPr lang="zh-CN" altLang="en-US" dirty="0"/>
              <a:t>云闪付</a:t>
            </a:r>
            <a:endParaRPr lang="en-US" altLang="zh-CN" dirty="0"/>
          </a:p>
          <a:p>
            <a:r>
              <a:rPr lang="zh-CN" altLang="en-US" dirty="0"/>
              <a:t>还款</a:t>
            </a:r>
            <a:endParaRPr lang="zh-CN" altLang="en-US" dirty="0"/>
          </a:p>
        </p:txBody>
      </p:sp>
      <p:sp>
        <p:nvSpPr>
          <p:cNvPr id="23" name="文本框 22"/>
          <p:cNvSpPr txBox="1"/>
          <p:nvPr/>
        </p:nvSpPr>
        <p:spPr>
          <a:xfrm>
            <a:off x="7579172" y="2868328"/>
            <a:ext cx="1313125" cy="923330"/>
          </a:xfrm>
          <a:prstGeom prst="rect">
            <a:avLst/>
          </a:prstGeom>
          <a:noFill/>
          <a:effectLst>
            <a:outerShdw blurRad="50800" dist="38100" dir="5400000" algn="t" rotWithShape="0">
              <a:prstClr val="black">
                <a:alpha val="40000"/>
              </a:prstClr>
            </a:outerShdw>
          </a:effectLst>
        </p:spPr>
        <p:txBody>
          <a:bodyPr wrap="square" rtlCol="0">
            <a:spAutoFit/>
          </a:bodyPr>
          <a:lstStyle/>
          <a:p>
            <a:r>
              <a:rPr lang="zh-CN" altLang="en-US" dirty="0"/>
              <a:t>通过</a:t>
            </a:r>
            <a:endParaRPr lang="en-US" altLang="zh-CN" dirty="0"/>
          </a:p>
          <a:p>
            <a:r>
              <a:rPr lang="en-US" altLang="zh-CN" dirty="0"/>
              <a:t>POS</a:t>
            </a:r>
            <a:r>
              <a:rPr lang="zh-CN" altLang="en-US" dirty="0"/>
              <a:t>机</a:t>
            </a:r>
            <a:endParaRPr lang="en-US" altLang="zh-CN" dirty="0"/>
          </a:p>
          <a:p>
            <a:r>
              <a:rPr lang="zh-CN" altLang="en-US" dirty="0"/>
              <a:t>还款</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gradFill flip="none" rotWithShape="1">
            <a:gsLst>
              <a:gs pos="0">
                <a:srgbClr val="00B050"/>
              </a:gs>
              <a:gs pos="100000">
                <a:schemeClr val="bg1">
                  <a:lumMod val="85000"/>
                </a:schemeClr>
              </a:gs>
            </a:gsLst>
            <a:path path="circle">
              <a:fillToRect l="100000" t="100000"/>
            </a:path>
            <a:tileRect r="-100000" b="-100000"/>
          </a:gradFill>
        </p:spPr>
        <p:txBody>
          <a:bodyPr>
            <a:normAutofit/>
          </a:bodyPr>
          <a:lstStyle/>
          <a:p>
            <a:r>
              <a:rPr lang="en-US" altLang="zh-CN" sz="2000" dirty="0"/>
              <a:t>3.</a:t>
            </a:r>
            <a:r>
              <a:rPr lang="zh-CN" altLang="en-US" sz="2000" dirty="0"/>
              <a:t>逾期还款</a:t>
            </a:r>
            <a:endParaRPr lang="zh-CN" altLang="en-US" sz="2000" dirty="0"/>
          </a:p>
        </p:txBody>
      </p:sp>
      <p:sp>
        <p:nvSpPr>
          <p:cNvPr id="3" name="内容占位符 2"/>
          <p:cNvSpPr>
            <a:spLocks noGrp="1"/>
          </p:cNvSpPr>
          <p:nvPr>
            <p:ph idx="1"/>
          </p:nvPr>
        </p:nvSpPr>
        <p:spPr/>
        <p:txBody>
          <a:bodyPr>
            <a:normAutofit/>
          </a:bodyPr>
          <a:lstStyle/>
          <a:p>
            <a:pPr marL="0" indent="0">
              <a:buNone/>
            </a:pPr>
            <a:r>
              <a:rPr lang="zh-CN" altLang="en-US" dirty="0"/>
              <a:t>1.1月至10月的1日至20日，12月1日至12月20日，可进行逾期还款。开始偿还利息后，如当年12月20日未能及时还款，将被视作货款逾期。开始偿还本金后，还将对逾期本金计收罚息，罚息利率为当期利率的130%。逾期还款时应偿还逾期本息和相应罚息。具体金额可在每月1日至19日(除11月外)登录学生在线系统查询。</a:t>
            </a:r>
            <a:endParaRPr lang="zh-CN" altLang="en-US" dirty="0"/>
          </a:p>
          <a:p>
            <a:pPr marL="0" indent="0">
              <a:buNone/>
            </a:pPr>
            <a:r>
              <a:rPr lang="zh-CN" altLang="en-US" dirty="0"/>
              <a:t>2</a:t>
            </a:r>
            <a:r>
              <a:rPr lang="en-US" altLang="zh-CN" dirty="0"/>
              <a:t>.</a:t>
            </a:r>
            <a:r>
              <a:rPr lang="zh-CN" altLang="en-US" dirty="0"/>
              <a:t>按照国家《征信业管理条例》的有关规定，有关不良记录将保留至不良行为或者事件终止之日起5年。为了今后顺利的就业、出国、消费、办理信用卡，申请房贷、车贷，请尽快偿还逾期贷款。</a:t>
            </a:r>
            <a:endParaRPr lang="zh-CN" altLang="en-US" dirty="0"/>
          </a:p>
          <a:p>
            <a:pPr marL="0" indent="0">
              <a:buNone/>
            </a:pPr>
            <a:r>
              <a:rPr lang="zh-CN" altLang="en-US" dirty="0"/>
              <a:t>3.未按约定还款。连续拖欠超过一年且不主动与县级资助中心联系的同学，根据有关文件规定，将借款学生姓名及公民身份证号、毕业院校、违约行为等按照隶属关系报送全国学生资助管理中心，全国学生资助管理中心将违约学生名单在新闻媒体及全国高等学校毕业生学历查询系统网站公布。</a:t>
            </a:r>
            <a:endParaRPr lang="zh-CN" altLang="en-US" dirty="0"/>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42240"/>
            <a:ext cx="11457940" cy="705485"/>
          </a:xfrm>
          <a:gradFill flip="none" rotWithShape="1">
            <a:gsLst>
              <a:gs pos="0">
                <a:srgbClr val="00B050"/>
              </a:gs>
              <a:gs pos="100000">
                <a:schemeClr val="bg1">
                  <a:lumMod val="85000"/>
                </a:schemeClr>
              </a:gs>
            </a:gsLst>
            <a:path path="circle">
              <a:fillToRect l="100000" t="100000"/>
            </a:path>
            <a:tileRect r="-100000" b="-100000"/>
          </a:gradFill>
        </p:spPr>
        <p:txBody>
          <a:bodyPr/>
          <a:lstStyle/>
          <a:p>
            <a:r>
              <a:rPr lang="en-US" altLang="zh-CN" dirty="0"/>
              <a:t>03</a:t>
            </a:r>
            <a:r>
              <a:rPr lang="zh-CN" altLang="en-US" dirty="0"/>
              <a:t>离校前需要办理毕业生确认手续</a:t>
            </a:r>
            <a:endParaRPr lang="zh-CN" altLang="en-US" dirty="0"/>
          </a:p>
        </p:txBody>
      </p:sp>
      <p:sp>
        <p:nvSpPr>
          <p:cNvPr id="3" name="内容占位符 2"/>
          <p:cNvSpPr>
            <a:spLocks noGrp="1"/>
          </p:cNvSpPr>
          <p:nvPr>
            <p:ph idx="1"/>
          </p:nvPr>
        </p:nvSpPr>
        <p:spPr>
          <a:xfrm>
            <a:off x="-105" y="847840"/>
            <a:ext cx="11458680" cy="5939040"/>
          </a:xfrm>
          <a:gradFill>
            <a:gsLst>
              <a:gs pos="0">
                <a:srgbClr val="00B050"/>
              </a:gs>
              <a:gs pos="100000">
                <a:schemeClr val="bg1">
                  <a:lumMod val="85000"/>
                </a:schemeClr>
              </a:gs>
            </a:gsLst>
            <a:path path="circle">
              <a:fillToRect l="100000" t="100000"/>
            </a:path>
          </a:gradFill>
        </p:spPr>
        <p:txBody>
          <a:bodyPr>
            <a:normAutofit lnSpcReduction="10000"/>
          </a:bodyPr>
          <a:lstStyle/>
          <a:p>
            <a:r>
              <a:rPr lang="zh-CN" altLang="en-US" dirty="0"/>
              <a:t>毕业</a:t>
            </a:r>
            <a:r>
              <a:rPr lang="en-US" altLang="zh-CN" dirty="0"/>
              <a:t>(</a:t>
            </a:r>
            <a:r>
              <a:rPr lang="zh-CN" altLang="en-US" dirty="0"/>
              <a:t>或结业</a:t>
            </a:r>
            <a:r>
              <a:rPr lang="en-US" altLang="zh-CN" dirty="0"/>
              <a:t>)</a:t>
            </a:r>
            <a:r>
              <a:rPr lang="zh-CN" altLang="en-US" dirty="0"/>
              <a:t>当年的</a:t>
            </a:r>
            <a:r>
              <a:rPr lang="en-US" altLang="zh-CN" dirty="0"/>
              <a:t>4</a:t>
            </a:r>
            <a:r>
              <a:rPr lang="zh-CN" altLang="en-US" dirty="0"/>
              <a:t>月至</a:t>
            </a:r>
            <a:r>
              <a:rPr lang="en-US" altLang="zh-CN" dirty="0"/>
              <a:t>6</a:t>
            </a:r>
            <a:r>
              <a:rPr lang="zh-CN" altLang="en-US" dirty="0"/>
              <a:t>月，请登录学生在线系统</a:t>
            </a:r>
            <a:r>
              <a:rPr lang="en-US" altLang="zh-CN" dirty="0"/>
              <a:t>https://sls.cdb.com.cn</a:t>
            </a:r>
            <a:r>
              <a:rPr lang="zh-CN" altLang="en-US" dirty="0"/>
              <a:t>更新个人信息，如实填写最新的家庭信息、就业信息、联系人信息及变更原因。</a:t>
            </a:r>
            <a:endParaRPr lang="zh-CN" altLang="en-US" dirty="0"/>
          </a:p>
          <a:p>
            <a:pPr marL="0" indent="0" algn="ctr">
              <a:buNone/>
            </a:pPr>
            <a:r>
              <a:rPr lang="zh-CN" altLang="en-US" dirty="0">
                <a:solidFill>
                  <a:srgbClr val="00B050"/>
                </a:solidFill>
              </a:rPr>
              <a:t>学生</a:t>
            </a:r>
            <a:r>
              <a:rPr lang="zh-CN" altLang="en-US" dirty="0"/>
              <a:t>                                         </a:t>
            </a:r>
            <a:r>
              <a:rPr lang="zh-CN" altLang="en-US" dirty="0">
                <a:solidFill>
                  <a:srgbClr val="00B050"/>
                </a:solidFill>
              </a:rPr>
              <a:t>高校老师</a:t>
            </a:r>
            <a:endParaRPr lang="zh-CN" altLang="en-US" dirty="0">
              <a:solidFill>
                <a:srgbClr val="00B050"/>
              </a:solidFill>
            </a:endParaRPr>
          </a:p>
          <a:p>
            <a:endParaRPr lang="zh-CN" altLang="en-US" dirty="0"/>
          </a:p>
          <a:p>
            <a:endParaRPr lang="en-US" altLang="zh-CN" dirty="0"/>
          </a:p>
          <a:p>
            <a:endParaRPr lang="en-US" altLang="zh-CN" dirty="0"/>
          </a:p>
          <a:p>
            <a:pPr marL="0" indent="0">
              <a:buNone/>
            </a:pPr>
            <a:r>
              <a:rPr lang="en-US" altLang="zh-CN" sz="3600" b="1" dirty="0">
                <a:solidFill>
                  <a:schemeClr val="tx1"/>
                </a:solidFill>
                <a:latin typeface="+mj-ea"/>
                <a:ea typeface="+mj-ea"/>
              </a:rPr>
              <a:t>04  </a:t>
            </a:r>
            <a:r>
              <a:rPr lang="zh-CN" altLang="en-US" sz="3600" b="1" dirty="0">
                <a:solidFill>
                  <a:schemeClr val="tx1"/>
                </a:solidFill>
                <a:latin typeface="+mj-ea"/>
                <a:ea typeface="+mj-ea"/>
              </a:rPr>
              <a:t>小贴士</a:t>
            </a:r>
            <a:endParaRPr lang="en-US" altLang="zh-CN" sz="3600" b="1" dirty="0">
              <a:solidFill>
                <a:schemeClr val="tx1"/>
              </a:solidFill>
              <a:latin typeface="+mj-ea"/>
              <a:ea typeface="+mj-ea"/>
            </a:endParaRPr>
          </a:p>
          <a:p>
            <a:pPr marL="0" indent="0">
              <a:buNone/>
            </a:pPr>
            <a:r>
              <a:rPr lang="en-US" altLang="zh-CN" dirty="0"/>
              <a:t>1.</a:t>
            </a:r>
            <a:r>
              <a:rPr lang="zh-CN" altLang="en-US" dirty="0"/>
              <a:t>专升本、继续读研究生如何继续享受国家财政贴息</a:t>
            </a:r>
            <a:r>
              <a:rPr lang="en-US" altLang="zh-CN" dirty="0"/>
              <a:t>?</a:t>
            </a:r>
            <a:endParaRPr lang="en-US" altLang="zh-CN" dirty="0"/>
          </a:p>
          <a:p>
            <a:r>
              <a:rPr lang="en-US" altLang="zh-CN" dirty="0"/>
              <a:t>1.</a:t>
            </a:r>
            <a:r>
              <a:rPr lang="zh-CN" altLang="en-US" dirty="0"/>
              <a:t>当您毕业后继续攻读学位需要调整还款计划继续享受财政贴息时，请您本人或共同借款人持录取通知书或其他证明材料在您毕业当年</a:t>
            </a:r>
            <a:r>
              <a:rPr lang="en-US" altLang="zh-CN" dirty="0"/>
              <a:t>7</a:t>
            </a:r>
            <a:r>
              <a:rPr lang="zh-CN" altLang="en-US" dirty="0"/>
              <a:t>月</a:t>
            </a:r>
            <a:r>
              <a:rPr lang="en-US" altLang="zh-CN" dirty="0"/>
              <a:t>31</a:t>
            </a:r>
            <a:r>
              <a:rPr lang="zh-CN" altLang="en-US" dirty="0"/>
              <a:t>日前，到县级资助中心办理申请。</a:t>
            </a:r>
            <a:endParaRPr lang="zh-CN" altLang="en-US" dirty="0"/>
          </a:p>
          <a:p>
            <a:r>
              <a:rPr lang="en-US" altLang="zh-CN" dirty="0"/>
              <a:t>2.</a:t>
            </a:r>
            <a:r>
              <a:rPr lang="zh-CN" altLang="en-US" dirty="0"/>
              <a:t>老师现场审查、核对相关信息后，将帮助您办理相关变更手续。变更单需您本人或共同借款人签字，并经国家开发银行同意后生效。未申请或申请未通过的，不能继续享受财政贴息，按照原还款计划偿还本息。</a:t>
            </a:r>
            <a:endParaRPr lang="zh-CN" altLang="en-US" dirty="0"/>
          </a:p>
          <a:p>
            <a:endParaRPr lang="zh-CN" altLang="en-US" dirty="0"/>
          </a:p>
        </p:txBody>
      </p:sp>
      <p:sp>
        <p:nvSpPr>
          <p:cNvPr id="11" name="矩形 10"/>
          <p:cNvSpPr/>
          <p:nvPr/>
        </p:nvSpPr>
        <p:spPr>
          <a:xfrm>
            <a:off x="2507381" y="2243756"/>
            <a:ext cx="2001520" cy="8636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更新个人信息并提交</a:t>
            </a:r>
            <a:endParaRPr lang="zh-CN" altLang="en-US" dirty="0"/>
          </a:p>
        </p:txBody>
      </p:sp>
      <p:sp>
        <p:nvSpPr>
          <p:cNvPr id="12" name="矩形 11"/>
          <p:cNvSpPr/>
          <p:nvPr/>
        </p:nvSpPr>
        <p:spPr>
          <a:xfrm>
            <a:off x="6247330" y="2331453"/>
            <a:ext cx="1778000" cy="8636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系统内审核并打印（毕业确认表）</a:t>
            </a:r>
            <a:endParaRPr lang="zh-CN" altLang="en-US" dirty="0"/>
          </a:p>
        </p:txBody>
      </p:sp>
      <p:sp>
        <p:nvSpPr>
          <p:cNvPr id="13" name="矩形 12"/>
          <p:cNvSpPr/>
          <p:nvPr/>
        </p:nvSpPr>
        <p:spPr>
          <a:xfrm>
            <a:off x="8453119" y="2331453"/>
            <a:ext cx="1310640" cy="8636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告知学生注意事项</a:t>
            </a:r>
            <a:endParaRPr lang="zh-CN"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10968990" cy="942340"/>
          </a:xfrm>
          <a:gradFill flip="none" rotWithShape="1">
            <a:gsLst>
              <a:gs pos="0">
                <a:srgbClr val="00B050"/>
              </a:gs>
              <a:gs pos="100000">
                <a:schemeClr val="bg1">
                  <a:lumMod val="85000"/>
                </a:schemeClr>
              </a:gs>
            </a:gsLst>
            <a:path path="circle">
              <a:fillToRect l="100000" t="100000"/>
            </a:path>
            <a:tileRect r="-100000" b="-100000"/>
          </a:gradFill>
        </p:spPr>
        <p:txBody>
          <a:bodyPr>
            <a:normAutofit/>
          </a:bodyPr>
          <a:lstStyle/>
          <a:p>
            <a:r>
              <a:rPr lang="en-US" altLang="zh-CN" sz="2000" dirty="0">
                <a:latin typeface="Arial Black" panose="020B0A04020102020204" pitchFamily="34" charset="0"/>
              </a:rPr>
              <a:t>2.</a:t>
            </a:r>
            <a:r>
              <a:rPr lang="zh-CN" altLang="en-US" sz="2000" dirty="0">
                <a:latin typeface="Arial Black" panose="020B0A04020102020204" pitchFamily="34" charset="0"/>
              </a:rPr>
              <a:t>如何更正借款学生或共同借款人身份信息</a:t>
            </a:r>
            <a:r>
              <a:rPr lang="en-US" altLang="zh-CN" sz="2000" dirty="0">
                <a:latin typeface="Arial Black" panose="020B0A04020102020204" pitchFamily="34" charset="0"/>
              </a:rPr>
              <a:t>?</a:t>
            </a:r>
            <a:endParaRPr lang="zh-CN" altLang="en-US" sz="2000" dirty="0">
              <a:latin typeface="Arial Black" panose="020B0A04020102020204" pitchFamily="34" charset="0"/>
            </a:endParaRPr>
          </a:p>
        </p:txBody>
      </p:sp>
      <p:sp>
        <p:nvSpPr>
          <p:cNvPr id="3" name="内容占位符 2"/>
          <p:cNvSpPr>
            <a:spLocks noGrp="1"/>
          </p:cNvSpPr>
          <p:nvPr>
            <p:ph idx="1"/>
          </p:nvPr>
        </p:nvSpPr>
        <p:spPr>
          <a:xfrm>
            <a:off x="0" y="942975"/>
            <a:ext cx="10968990" cy="6153150"/>
          </a:xfrm>
          <a:gradFill>
            <a:gsLst>
              <a:gs pos="0">
                <a:srgbClr val="00B050"/>
              </a:gs>
              <a:gs pos="100000">
                <a:schemeClr val="bg1">
                  <a:lumMod val="85000"/>
                </a:schemeClr>
              </a:gs>
            </a:gsLst>
            <a:path path="circle">
              <a:fillToRect l="100000" t="100000"/>
            </a:path>
          </a:gradFill>
        </p:spPr>
        <p:txBody>
          <a:bodyPr>
            <a:normAutofit/>
          </a:bodyPr>
          <a:lstStyle/>
          <a:p>
            <a:pPr marL="0" indent="0">
              <a:buNone/>
            </a:pPr>
            <a:r>
              <a:rPr lang="zh-CN" altLang="en-US" dirty="0"/>
              <a:t>    如果您或共同借款人更名或身份证号码有误，请持公安部门身份德息变更相关证明到县级资助中心申请变更。</a:t>
            </a:r>
            <a:endParaRPr lang="en-US" altLang="zh-CN" dirty="0"/>
          </a:p>
          <a:p>
            <a:pPr marL="0" indent="0">
              <a:buNone/>
            </a:pPr>
            <a:br>
              <a:rPr lang="zh-CN" altLang="en-US" sz="3600" b="1" dirty="0"/>
            </a:br>
            <a:r>
              <a:rPr lang="en-US" altLang="zh-CN" sz="2000" b="1" dirty="0">
                <a:latin typeface="Arial Black" panose="020B0A04020102020204" pitchFamily="34" charset="0"/>
              </a:rPr>
              <a:t>3.</a:t>
            </a:r>
            <a:r>
              <a:rPr lang="zh-CN" altLang="en-US" sz="2000" b="1" dirty="0">
                <a:latin typeface="Arial Black" panose="020B0A04020102020204" pitchFamily="34" charset="0"/>
              </a:rPr>
              <a:t>如需更换共问借款人，请按照以下流程办理</a:t>
            </a:r>
            <a:r>
              <a:rPr lang="en-US" altLang="zh-CN" sz="3600" b="1" dirty="0">
                <a:latin typeface="Arial Black" panose="020B0A04020102020204" pitchFamily="34" charset="0"/>
              </a:rPr>
              <a:t>:</a:t>
            </a:r>
            <a:br>
              <a:rPr lang="en-US" altLang="zh-CN" dirty="0"/>
            </a:br>
            <a:r>
              <a:rPr lang="en-US" altLang="zh-CN" dirty="0"/>
              <a:t>1.</a:t>
            </a:r>
            <a:r>
              <a:rPr lang="zh-CN" altLang="en-US" dirty="0"/>
              <a:t>新签合同要更换共同借款人的，请在下一年度申请办理续贷时，您和新的共同做款人一起持双方身份证原件及复印件各</a:t>
            </a:r>
            <a:r>
              <a:rPr lang="en-US" altLang="zh-CN" dirty="0"/>
              <a:t>1</a:t>
            </a:r>
            <a:r>
              <a:rPr lang="zh-CN" altLang="en-US" dirty="0"/>
              <a:t>份、户口簿原件、学生证原件及复印件</a:t>
            </a:r>
            <a:r>
              <a:rPr lang="en-US" altLang="zh-CN" dirty="0"/>
              <a:t>1</a:t>
            </a:r>
            <a:r>
              <a:rPr lang="zh-CN" altLang="en-US" dirty="0"/>
              <a:t>份，以及</a:t>
            </a:r>
            <a:r>
              <a:rPr lang="en-US" altLang="zh-CN" dirty="0"/>
              <a:t>(</a:t>
            </a:r>
            <a:r>
              <a:rPr lang="zh-CN" altLang="en-US" dirty="0"/>
              <a:t>申清表</a:t>
            </a:r>
            <a:r>
              <a:rPr lang="en-US" altLang="zh-CN" dirty="0"/>
              <a:t>》</a:t>
            </a:r>
            <a:r>
              <a:rPr lang="zh-CN" altLang="en-US" dirty="0"/>
              <a:t>原件前往县级资助中心办理。</a:t>
            </a:r>
            <a:br>
              <a:rPr lang="zh-CN" altLang="en-US" dirty="0"/>
            </a:br>
            <a:br>
              <a:rPr lang="zh-CN" altLang="en-US" dirty="0"/>
            </a:br>
            <a:r>
              <a:rPr lang="en-US" altLang="zh-CN" dirty="0"/>
              <a:t>2.</a:t>
            </a:r>
            <a:r>
              <a:rPr lang="zh-CN" altLang="en-US" dirty="0"/>
              <a:t>对过往已经生效的</a:t>
            </a:r>
            <a:r>
              <a:rPr lang="en-US" altLang="zh-CN" dirty="0"/>
              <a:t>《</a:t>
            </a:r>
            <a:r>
              <a:rPr lang="zh-CN" altLang="en-US" dirty="0"/>
              <a:t>借款合同</a:t>
            </a:r>
            <a:r>
              <a:rPr lang="en-US" altLang="zh-CN" dirty="0"/>
              <a:t>》</a:t>
            </a:r>
            <a:r>
              <a:rPr lang="zh-CN" altLang="en-US" dirty="0"/>
              <a:t>变更共同借款人的，需要您和新的共同借款人一起持双方身份证、户口簿前往县级资助中心办理共同借款人变更手续。</a:t>
            </a:r>
            <a:br>
              <a:rPr lang="zh-CN" altLang="en-US" dirty="0"/>
            </a:br>
            <a:endParaRPr lang="zh-CN"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gradFill flip="none" rotWithShape="1">
            <a:gsLst>
              <a:gs pos="0">
                <a:srgbClr val="00B050"/>
              </a:gs>
              <a:gs pos="100000">
                <a:schemeClr val="bg1">
                  <a:lumMod val="85000"/>
                </a:schemeClr>
              </a:gs>
            </a:gsLst>
            <a:path path="circle">
              <a:fillToRect l="100000" t="100000"/>
            </a:path>
            <a:tileRect r="-100000" b="-100000"/>
          </a:gradFill>
        </p:spPr>
        <p:txBody>
          <a:bodyPr>
            <a:normAutofit/>
          </a:bodyPr>
          <a:lstStyle/>
          <a:p>
            <a:r>
              <a:rPr lang="en-US" altLang="zh-CN" sz="2000" dirty="0"/>
              <a:t>4.</a:t>
            </a:r>
            <a:r>
              <a:rPr lang="zh-CN" altLang="en-US" sz="2000" dirty="0"/>
              <a:t>基层就业学费补偿助学贷款代偿</a:t>
            </a:r>
            <a:endParaRPr lang="zh-CN" altLang="en-US" sz="2000" dirty="0"/>
          </a:p>
        </p:txBody>
      </p:sp>
      <p:sp>
        <p:nvSpPr>
          <p:cNvPr id="3" name="内容占位符 2"/>
          <p:cNvSpPr>
            <a:spLocks noGrp="1"/>
          </p:cNvSpPr>
          <p:nvPr>
            <p:ph idx="1"/>
          </p:nvPr>
        </p:nvSpPr>
        <p:spPr>
          <a:solidFill>
            <a:srgbClr val="C8C8C8"/>
          </a:solidFill>
        </p:spPr>
        <p:txBody>
          <a:bodyPr/>
          <a:lstStyle/>
          <a:p>
            <a:pPr marL="0" indent="0">
              <a:buNone/>
            </a:pPr>
            <a:br>
              <a:rPr lang="zh-CN" altLang="en-US" dirty="0"/>
            </a:br>
            <a:r>
              <a:rPr lang="zh-CN" altLang="en-US" sz="2400" dirty="0"/>
              <a:t>      </a:t>
            </a:r>
            <a:r>
              <a:rPr lang="en-US" altLang="zh-CN" sz="2400" dirty="0">
                <a:sym typeface="+mn-ea"/>
              </a:rPr>
              <a:t>2021</a:t>
            </a:r>
            <a:r>
              <a:rPr lang="zh-CN" altLang="en-US" sz="2400" dirty="0">
                <a:sym typeface="+mn-ea"/>
              </a:rPr>
              <a:t>年，财政部、教育部、人力资源社会保障部、退役军人部、中央军委国防动员部联合印发了</a:t>
            </a:r>
            <a:r>
              <a:rPr lang="en-US" altLang="zh-CN" sz="2400" dirty="0">
                <a:sym typeface="+mn-ea"/>
              </a:rPr>
              <a:t>(</a:t>
            </a:r>
            <a:r>
              <a:rPr lang="zh-CN" altLang="en-US" sz="2400" dirty="0">
                <a:sym typeface="+mn-ea"/>
              </a:rPr>
              <a:t>学生资助资金管理办法</a:t>
            </a:r>
            <a:r>
              <a:rPr lang="en-US" altLang="zh-CN" sz="2400" dirty="0">
                <a:sym typeface="+mn-ea"/>
              </a:rPr>
              <a:t>》(</a:t>
            </a:r>
            <a:r>
              <a:rPr lang="zh-CN" altLang="en-US" sz="2400" dirty="0">
                <a:sym typeface="+mn-ea"/>
              </a:rPr>
              <a:t>财教</a:t>
            </a:r>
            <a:r>
              <a:rPr lang="en-US" altLang="zh-CN" sz="2400" dirty="0">
                <a:sym typeface="+mn-ea"/>
              </a:rPr>
              <a:t>[2021]310</a:t>
            </a:r>
            <a:r>
              <a:rPr lang="zh-CN" altLang="en-US" sz="2400" dirty="0">
                <a:sym typeface="+mn-ea"/>
              </a:rPr>
              <a:t>号</a:t>
            </a:r>
            <a:r>
              <a:rPr lang="en-US" altLang="zh-CN" sz="2400" dirty="0">
                <a:sym typeface="+mn-ea"/>
              </a:rPr>
              <a:t>) </a:t>
            </a:r>
            <a:r>
              <a:rPr lang="zh-CN" altLang="en-US" sz="2400" dirty="0"/>
              <a:t>，对到中西部地区和艰苦边远地区基层单位就业的中央高校应届毕业生实施相应的学费补偿或国家助学贷款代偿。</a:t>
            </a:r>
            <a:br>
              <a:rPr lang="zh-CN" altLang="en-US" sz="2400" dirty="0"/>
            </a:br>
            <a:r>
              <a:rPr lang="zh-CN" altLang="en-US" sz="2400" dirty="0"/>
              <a:t>     请您结合自身情况，按照文件要求向高校提供有关材料，以便获得国家给予的国家助学贷款代偿资金。</a:t>
            </a:r>
            <a:br>
              <a:rPr lang="zh-CN" altLang="en-US" sz="2400" dirty="0"/>
            </a:br>
            <a:endParaRPr lang="zh-CN" alt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gradFill flip="none" rotWithShape="1">
            <a:gsLst>
              <a:gs pos="0">
                <a:srgbClr val="00B050"/>
              </a:gs>
              <a:gs pos="100000">
                <a:schemeClr val="bg1">
                  <a:lumMod val="85000"/>
                </a:schemeClr>
              </a:gs>
            </a:gsLst>
            <a:path path="circle">
              <a:fillToRect l="100000" t="100000"/>
            </a:path>
            <a:tileRect r="-100000" b="-100000"/>
          </a:gradFill>
        </p:spPr>
        <p:txBody>
          <a:bodyPr>
            <a:normAutofit/>
          </a:bodyPr>
          <a:lstStyle/>
          <a:p>
            <a:r>
              <a:rPr lang="en-US" altLang="zh-CN" sz="2000" dirty="0"/>
              <a:t>5.</a:t>
            </a:r>
            <a:r>
              <a:rPr lang="zh-CN" altLang="en-US" sz="2000" dirty="0"/>
              <a:t>服兵投高等学校毕业生国家救育资助</a:t>
            </a:r>
            <a:endParaRPr lang="zh-CN" altLang="en-US" sz="2000" dirty="0"/>
          </a:p>
        </p:txBody>
      </p:sp>
      <p:sp>
        <p:nvSpPr>
          <p:cNvPr id="3" name="内容占位符 2"/>
          <p:cNvSpPr>
            <a:spLocks noGrp="1"/>
          </p:cNvSpPr>
          <p:nvPr>
            <p:ph idx="1"/>
          </p:nvPr>
        </p:nvSpPr>
        <p:spPr>
          <a:solidFill>
            <a:srgbClr val="C8C8C8"/>
          </a:solidFill>
        </p:spPr>
        <p:txBody>
          <a:bodyPr/>
          <a:lstStyle/>
          <a:p>
            <a:pPr marL="0" indent="0">
              <a:buNone/>
            </a:pPr>
            <a:br>
              <a:rPr lang="zh-CN" altLang="en-US" dirty="0"/>
            </a:br>
            <a:r>
              <a:rPr lang="zh-CN" altLang="en-US" dirty="0"/>
              <a:t>     </a:t>
            </a:r>
            <a:r>
              <a:rPr lang="en-US" altLang="zh-CN" dirty="0"/>
              <a:t>   </a:t>
            </a:r>
            <a:r>
              <a:rPr lang="en-US" altLang="zh-CN" sz="2400" dirty="0"/>
              <a:t>2021</a:t>
            </a:r>
            <a:r>
              <a:rPr lang="zh-CN" altLang="en-US" sz="2400" dirty="0"/>
              <a:t>年，财政部、教育部、人力资源社会保障部、退役军人部、中央军委国防动员部联合印发了</a:t>
            </a:r>
            <a:r>
              <a:rPr lang="en-US" altLang="zh-CN" sz="2400" dirty="0"/>
              <a:t>(</a:t>
            </a:r>
            <a:r>
              <a:rPr lang="zh-CN" altLang="en-US" sz="2400" dirty="0"/>
              <a:t>学生资助资金管理办法</a:t>
            </a:r>
            <a:r>
              <a:rPr lang="en-US" altLang="zh-CN" sz="2400" dirty="0"/>
              <a:t>》(</a:t>
            </a:r>
            <a:r>
              <a:rPr lang="zh-CN" altLang="en-US" sz="2400" dirty="0"/>
              <a:t>财教</a:t>
            </a:r>
            <a:r>
              <a:rPr lang="en-US" altLang="zh-CN" sz="2400" dirty="0"/>
              <a:t>[2021]310</a:t>
            </a:r>
            <a:r>
              <a:rPr lang="zh-CN" altLang="en-US" sz="2400" dirty="0"/>
              <a:t>号</a:t>
            </a:r>
            <a:r>
              <a:rPr lang="en-US" altLang="zh-CN" sz="2400" dirty="0"/>
              <a:t>) </a:t>
            </a:r>
            <a:r>
              <a:rPr lang="zh-CN" altLang="en-US" sz="2400" dirty="0"/>
              <a:t>，对应征入伍服义务兵役、招收为土官、退役后复学或入学的高等学校学生实施相应的学费补偿、国家助学贷款代偿、学费减免。</a:t>
            </a:r>
            <a:br>
              <a:rPr lang="zh-CN" altLang="en-US" sz="2400" dirty="0"/>
            </a:br>
            <a:r>
              <a:rPr lang="zh-CN" altLang="en-US" sz="2400" dirty="0"/>
              <a:t>      请您结合自身情况，按照文件要求向高校提供有关材料，以便获得国家给予的国家助学贷款代偿资金。</a:t>
            </a:r>
            <a:br>
              <a:rPr lang="zh-CN" altLang="en-US" sz="2400" dirty="0"/>
            </a:br>
            <a:endParaRPr lang="zh-CN" alt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3" name="副标题 2" descr="7b0a20202020227461726765744964223a202270726f636573734f6e6c696e65576f7264417274220a7d0a"/>
          <p:cNvSpPr>
            <a:spLocks noGrp="1"/>
          </p:cNvSpPr>
          <p:nvPr>
            <p:ph type="subTitle" idx="1"/>
            <p:custDataLst>
              <p:tags r:id="rId2"/>
            </p:custDataLst>
          </p:nvPr>
        </p:nvSpPr>
        <p:spPr>
          <a:xfrm>
            <a:off x="3019425" y="4723765"/>
            <a:ext cx="7863840" cy="935355"/>
          </a:xfrm>
          <a:custGeom>
            <a:avLst/>
            <a:gdLst>
              <a:gd name="connsiteX0" fmla="*/ 0 w 14144"/>
              <a:gd name="connsiteY0" fmla="*/ 240 h 2624"/>
              <a:gd name="connsiteX1" fmla="*/ 6864 w 14144"/>
              <a:gd name="connsiteY1" fmla="*/ 1312 h 2624"/>
              <a:gd name="connsiteX2" fmla="*/ 14144 w 14144"/>
              <a:gd name="connsiteY2" fmla="*/ 0 h 2624"/>
              <a:gd name="connsiteX3" fmla="*/ 14000 w 14144"/>
              <a:gd name="connsiteY3" fmla="*/ 1536 h 2624"/>
              <a:gd name="connsiteX4" fmla="*/ 7040 w 14144"/>
              <a:gd name="connsiteY4" fmla="*/ 2624 h 2624"/>
              <a:gd name="connsiteX5" fmla="*/ 160 w 14144"/>
              <a:gd name="connsiteY5" fmla="*/ 1888 h 2624"/>
              <a:gd name="connsiteX6" fmla="*/ 0 w 14144"/>
              <a:gd name="connsiteY6" fmla="*/ 240 h 2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144" h="2624">
                <a:moveTo>
                  <a:pt x="0" y="240"/>
                </a:moveTo>
                <a:cubicBezTo>
                  <a:pt x="2444" y="645"/>
                  <a:pt x="4352" y="1200"/>
                  <a:pt x="6864" y="1312"/>
                </a:cubicBezTo>
                <a:cubicBezTo>
                  <a:pt x="9552" y="1280"/>
                  <a:pt x="11639" y="405"/>
                  <a:pt x="14144" y="0"/>
                </a:cubicBezTo>
                <a:lnTo>
                  <a:pt x="14000" y="1536"/>
                </a:lnTo>
                <a:lnTo>
                  <a:pt x="7040" y="2624"/>
                </a:lnTo>
                <a:lnTo>
                  <a:pt x="160" y="1888"/>
                </a:lnTo>
                <a:lnTo>
                  <a:pt x="0" y="240"/>
                </a:lnTo>
                <a:close/>
              </a:path>
            </a:pathLst>
          </a:custGeom>
        </p:spPr>
        <p:txBody>
          <a:bodyPr/>
          <a:lstStyle/>
          <a:p>
            <a:r>
              <a:rPr lang="zh-CN" altLang="en-US" sz="2000" b="1">
                <a:solidFill>
                  <a:schemeClr val="bg1"/>
                </a:solidFill>
                <a:sym typeface="+mn-ea"/>
              </a:rPr>
              <a:t>不要让一个学生因家庭经济困难而失学</a:t>
            </a:r>
            <a:endParaRPr lang="zh-CN" altLang="en-US" sz="2000" b="1">
              <a:solidFill>
                <a:schemeClr val="bg1"/>
              </a:solidFill>
              <a:sym typeface="+mn-ea"/>
            </a:endParaRPr>
          </a:p>
        </p:txBody>
      </p:sp>
      <p:pic>
        <p:nvPicPr>
          <p:cNvPr id="6" name="图片 5" descr="QQ截图20220510141531"/>
          <p:cNvPicPr>
            <a:picLocks noChangeAspect="1"/>
          </p:cNvPicPr>
          <p:nvPr/>
        </p:nvPicPr>
        <p:blipFill>
          <a:blip r:embed="rId3"/>
          <a:stretch>
            <a:fillRect/>
          </a:stretch>
        </p:blipFill>
        <p:spPr>
          <a:xfrm>
            <a:off x="5022850" y="0"/>
            <a:ext cx="2924175" cy="647700"/>
          </a:xfrm>
          <a:prstGeom prst="rect">
            <a:avLst/>
          </a:prstGeom>
        </p:spPr>
      </p:pic>
      <p:sp>
        <p:nvSpPr>
          <p:cNvPr id="10" name="文本框 9"/>
          <p:cNvSpPr txBox="1"/>
          <p:nvPr/>
        </p:nvSpPr>
        <p:spPr>
          <a:xfrm>
            <a:off x="8364220" y="5815965"/>
            <a:ext cx="3132455" cy="891540"/>
          </a:xfrm>
          <a:prstGeom prst="rect">
            <a:avLst/>
          </a:prstGeom>
          <a:noFill/>
        </p:spPr>
        <p:txBody>
          <a:bodyPr wrap="square" rtlCol="0">
            <a:spAutoFit/>
          </a:bodyPr>
          <a:lstStyle/>
          <a:p>
            <a:pPr algn="r"/>
            <a:r>
              <a:rPr lang="zh-CN" altLang="en-US" sz="2400" b="1">
                <a:solidFill>
                  <a:srgbClr val="92D050"/>
                </a:solidFill>
              </a:rPr>
              <a:t>生源地信用助学贷款</a:t>
            </a:r>
            <a:endParaRPr lang="zh-CN" altLang="en-US" sz="2000" b="1"/>
          </a:p>
          <a:p>
            <a:pPr algn="r"/>
            <a:r>
              <a:rPr lang="zh-CN" altLang="en-US" sz="2800" b="1">
                <a:solidFill>
                  <a:srgbClr val="00B050"/>
                </a:solidFill>
              </a:rPr>
              <a:t>还款指南</a:t>
            </a:r>
            <a:endParaRPr lang="zh-CN" altLang="en-US" sz="2800" b="1">
              <a:solidFill>
                <a:srgbClr val="00B050"/>
              </a:solidFill>
            </a:endParaRPr>
          </a:p>
        </p:txBody>
      </p:sp>
      <p:sp>
        <p:nvSpPr>
          <p:cNvPr id="13" name="矩形 12"/>
          <p:cNvSpPr/>
          <p:nvPr/>
        </p:nvSpPr>
        <p:spPr>
          <a:xfrm>
            <a:off x="11795760" y="5989320"/>
            <a:ext cx="284480" cy="55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11734800" y="5979160"/>
            <a:ext cx="10160" cy="568960"/>
          </a:xfrm>
          <a:prstGeom prst="line">
            <a:avLst/>
          </a:prstGeom>
          <a:ln w="28575" cmpd="sng">
            <a:solidFill>
              <a:schemeClr val="accent1">
                <a:shade val="50000"/>
              </a:schemeClr>
            </a:solidFill>
            <a:prstDash val="solid"/>
          </a:ln>
        </p:spPr>
        <p:style>
          <a:lnRef idx="3">
            <a:schemeClr val="accent1"/>
          </a:lnRef>
          <a:fillRef idx="0">
            <a:schemeClr val="accent1"/>
          </a:fillRef>
          <a:effectRef idx="2">
            <a:schemeClr val="accent1"/>
          </a:effectRef>
          <a:fontRef idx="minor">
            <a:schemeClr val="tx1"/>
          </a:fontRef>
        </p:style>
      </p:cxnSp>
      <p:cxnSp>
        <p:nvCxnSpPr>
          <p:cNvPr id="15" name="直接连接符 14"/>
          <p:cNvCxnSpPr/>
          <p:nvPr/>
        </p:nvCxnSpPr>
        <p:spPr>
          <a:xfrm>
            <a:off x="11673840" y="5979160"/>
            <a:ext cx="10160" cy="568960"/>
          </a:xfrm>
          <a:prstGeom prst="line">
            <a:avLst/>
          </a:prstGeom>
          <a:ln w="28575" cmpd="sng">
            <a:solidFill>
              <a:schemeClr val="accent1">
                <a:shade val="50000"/>
              </a:schemeClr>
            </a:solidFill>
            <a:prstDash val="solid"/>
          </a:ln>
        </p:spPr>
        <p:style>
          <a:lnRef idx="3">
            <a:schemeClr val="accent1"/>
          </a:lnRef>
          <a:fillRef idx="0">
            <a:schemeClr val="accent1"/>
          </a:fillRef>
          <a:effectRef idx="2">
            <a:schemeClr val="accent1"/>
          </a:effectRef>
          <a:fontRef idx="minor">
            <a:schemeClr val="tx1"/>
          </a:fontRef>
        </p:style>
      </p:cxnSp>
      <p:cxnSp>
        <p:nvCxnSpPr>
          <p:cNvPr id="16" name="直接连接符 15"/>
          <p:cNvCxnSpPr/>
          <p:nvPr/>
        </p:nvCxnSpPr>
        <p:spPr>
          <a:xfrm>
            <a:off x="11600180" y="5979160"/>
            <a:ext cx="10160" cy="568960"/>
          </a:xfrm>
          <a:prstGeom prst="line">
            <a:avLst/>
          </a:prstGeom>
          <a:ln w="28575" cmpd="sng">
            <a:solidFill>
              <a:schemeClr val="accent1">
                <a:shade val="50000"/>
              </a:schemeClr>
            </a:solidFill>
            <a:prstDash val="solid"/>
          </a:ln>
        </p:spPr>
        <p:style>
          <a:lnRef idx="3">
            <a:schemeClr val="accent1"/>
          </a:lnRef>
          <a:fillRef idx="0">
            <a:schemeClr val="accent1"/>
          </a:fillRef>
          <a:effectRef idx="2">
            <a:schemeClr val="accent1"/>
          </a:effectRef>
          <a:fontRef idx="minor">
            <a:schemeClr val="tx1"/>
          </a:fontRef>
        </p:style>
      </p:cxnSp>
    </p:spTree>
    <p:custDataLst>
      <p:tags r:id="rId4"/>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176_1*b*1"/>
  <p:tag name="KSO_WM_TEMPLATE_CATEGORY" val="custom"/>
  <p:tag name="KSO_WM_TEMPLATE_INDEX" val="20205176"/>
  <p:tag name="KSO_WM_UNIT_LAYERLEVEL" val="1"/>
  <p:tag name="KSO_WM_TAG_VERSION" val="1.0"/>
  <p:tag name="KSO_WM_BEAUTIFY_FLAG" val="#wm#"/>
</p:tagLst>
</file>

<file path=ppt/tags/tag64.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5.xml><?xml version="1.0" encoding="utf-8"?>
<p:tagLst xmlns:p="http://schemas.openxmlformats.org/presentationml/2006/main">
  <p:tag name="KSO_WM_BEAUTIFY_FLAG" val="#wm#"/>
  <p:tag name="KSO_WM_TEMPLATE_CATEGORY" val="custom"/>
  <p:tag name="KSO_WM_TEMPLATE_INDEX" val="20205176"/>
</p:tagLst>
</file>

<file path=ppt/tags/tag66.xml><?xml version="1.0" encoding="utf-8"?>
<p:tagLst xmlns:p="http://schemas.openxmlformats.org/presentationml/2006/main">
  <p:tag name="KSO_WM_BEAUTIFY_FLAG" val="#wm#"/>
  <p:tag name="KSO_WM_TEMPLATE_CATEGORY" val="custom"/>
  <p:tag name="KSO_WM_TEMPLATE_INDEX" val="20205176"/>
</p:tagLst>
</file>

<file path=ppt/tags/tag67.xml><?xml version="1.0" encoding="utf-8"?>
<p:tagLst xmlns:p="http://schemas.openxmlformats.org/presentationml/2006/main">
  <p:tag name="KSO_WM_BEAUTIFY_FLAG" val="#wm#"/>
  <p:tag name="KSO_WM_TEMPLATE_CATEGORY" val="custom"/>
  <p:tag name="KSO_WM_TEMPLATE_INDEX" val="20205176"/>
</p:tagLst>
</file>

<file path=ppt/tags/tag68.xml><?xml version="1.0" encoding="utf-8"?>
<p:tagLst xmlns:p="http://schemas.openxmlformats.org/presentationml/2006/main">
  <p:tag name="KSO_WM_UNIT_TABLE_BEAUTIFY" val="smartTable{c0ddd661-3321-434e-ae0f-711244f6168f}"/>
  <p:tag name="TABLE_ENDDRAG_ORIGIN_RECT" val="671*228"/>
  <p:tag name="TABLE_ENDDRAG_RECT" val="144*281*671*228"/>
</p:tagLst>
</file>

<file path=ppt/tags/tag69.xml><?xml version="1.0" encoding="utf-8"?>
<p:tagLst xmlns:p="http://schemas.openxmlformats.org/presentationml/2006/main">
  <p:tag name="KSO_WM_BEAUTIFY_FLAG" val="#wm#"/>
  <p:tag name="KSO_WM_TEMPLATE_CATEGORY" val="custom"/>
  <p:tag name="KSO_WM_TEMPLATE_INDEX" val="20205176"/>
</p:tagLst>
</file>

<file path=ppt/tags/tag70.xml><?xml version="1.0" encoding="utf-8"?>
<p:tagLst xmlns:p="http://schemas.openxmlformats.org/presentationml/2006/main">
  <p:tag name="KSO_WM_BEAUTIFY_FLAG" val="#wm#"/>
  <p:tag name="KSO_WM_TEMPLATE_CATEGORY" val="custom"/>
  <p:tag name="KSO_WM_TEMPLATE_INDEX" val="20205176"/>
</p:tagLst>
</file>

<file path=ppt/tags/tag71.xml><?xml version="1.0" encoding="utf-8"?>
<p:tagLst xmlns:p="http://schemas.openxmlformats.org/presentationml/2006/main">
  <p:tag name="KSO_WM_BEAUTIFY_FLAG" val="#wm#"/>
  <p:tag name="KSO_WM_TEMPLATE_CATEGORY" val="custom"/>
  <p:tag name="KSO_WM_TEMPLATE_INDEX" val="20205176"/>
</p:tagLst>
</file>

<file path=ppt/tags/tag72.xml><?xml version="1.0" encoding="utf-8"?>
<p:tagLst xmlns:p="http://schemas.openxmlformats.org/presentationml/2006/main">
  <p:tag name="KSO_WM_BEAUTIFY_FLAG" val="#wm#"/>
  <p:tag name="KSO_WM_TEMPLATE_CATEGORY" val="custom"/>
  <p:tag name="KSO_WM_TEMPLATE_INDEX" val="20205176"/>
</p:tagLst>
</file>

<file path=ppt/tags/tag73.xml><?xml version="1.0" encoding="utf-8"?>
<p:tagLst xmlns:p="http://schemas.openxmlformats.org/presentationml/2006/main">
  <p:tag name="KSO_WM_BEAUTIFY_FLAG" val="#wm#"/>
  <p:tag name="KSO_WM_TEMPLATE_CATEGORY" val="custom"/>
  <p:tag name="KSO_WM_TEMPLATE_INDEX" val="20205176"/>
</p:tagLst>
</file>

<file path=ppt/tags/tag74.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176_1*b*1"/>
  <p:tag name="KSO_WM_TEMPLATE_CATEGORY" val="custom"/>
  <p:tag name="KSO_WM_TEMPLATE_INDEX" val="20205176"/>
  <p:tag name="KSO_WM_UNIT_LAYERLEVEL" val="1"/>
  <p:tag name="KSO_WM_TAG_VERSION" val="1.0"/>
  <p:tag name="KSO_WM_BEAUTIFY_FLAG" val="#wm#"/>
</p:tagLst>
</file>

<file path=ppt/tags/tag75.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76.xml><?xml version="1.0" encoding="utf-8"?>
<p:tagLst xmlns:p="http://schemas.openxmlformats.org/presentationml/2006/main">
  <p:tag name="COMMONDATA" val="eyJoZGlkIjoiYTdkYzRlZWZiMThkZmVlYWIwNmVhYmNmZjJhNzQ0OGQifQ=="/>
  <p:tag name="commondata" val="eyJoZGlkIjoiZDU4ZTY5NDNlNTcyOGExMTQyNWI1ZjJmMGNjMzk1ZDUifQ=="/>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gs>
            <a:gs pos="100000">
              <a:schemeClr val="phClr">
                <a:lumMod val="85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3654</Words>
  <Application>WPS 演示</Application>
  <PresentationFormat>宽屏</PresentationFormat>
  <Paragraphs>176</Paragraphs>
  <Slides>15</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15</vt:i4>
      </vt:variant>
    </vt:vector>
  </HeadingPairs>
  <TitlesOfParts>
    <vt:vector size="24" baseType="lpstr">
      <vt:lpstr>Arial</vt:lpstr>
      <vt:lpstr>宋体</vt:lpstr>
      <vt:lpstr>Wingdings</vt:lpstr>
      <vt:lpstr>Wingdings</vt:lpstr>
      <vt:lpstr>Arial Black</vt:lpstr>
      <vt:lpstr>微软雅黑</vt:lpstr>
      <vt:lpstr>Arial Unicode MS</vt:lpstr>
      <vt:lpstr>Calibri</vt:lpstr>
      <vt:lpstr>Office 主题​​</vt:lpstr>
      <vt:lpstr>PowerPoint 演示文稿</vt:lpstr>
      <vt:lpstr>PowerPoint 演示文稿</vt:lpstr>
      <vt:lpstr>01                      政策介绍</vt:lpstr>
      <vt:lpstr>1.征信知识</vt:lpstr>
      <vt:lpstr>PowerPoint 演示文稿</vt:lpstr>
      <vt:lpstr>02              还贷流程及还款方式</vt:lpstr>
      <vt:lpstr>1.正常还款</vt:lpstr>
      <vt:lpstr>2.提前还款</vt:lpstr>
      <vt:lpstr>PowerPoint 演示文稿</vt:lpstr>
      <vt:lpstr>3.逾期还款</vt:lpstr>
      <vt:lpstr>03离校前需要办理毕业生确认手续</vt:lpstr>
      <vt:lpstr>2.如何更正借款学生或共同借款人身份信息?</vt:lpstr>
      <vt:lpstr>4.基层就业学费补偿助学贷款代偿</vt:lpstr>
      <vt:lpstr>5.服兵投高等学校毕业生国家救育资助</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WPS_1693747752</cp:lastModifiedBy>
  <cp:revision>185</cp:revision>
  <dcterms:created xsi:type="dcterms:W3CDTF">2019-06-19T02:08:00Z</dcterms:created>
  <dcterms:modified xsi:type="dcterms:W3CDTF">2024-05-27T05:52:46Z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2052-12.1.0.16417</vt:lpwstr>
  </property>
  <property fmtid="{D5CDD505-2E9C-101B-9397-08002B2CF9AE}" pid="3" name="ICV">
    <vt:lpwstr>D40D5C3F4400481C986F1C41FF336537_13</vt:lpwstr>
  </property>
</Properties>
</file>